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8" r:id="rId2"/>
    <p:sldId id="297" r:id="rId3"/>
    <p:sldId id="307" r:id="rId4"/>
    <p:sldId id="284" r:id="rId5"/>
    <p:sldId id="862" r:id="rId6"/>
    <p:sldId id="863" r:id="rId7"/>
    <p:sldId id="865" r:id="rId8"/>
    <p:sldId id="866" r:id="rId9"/>
    <p:sldId id="308" r:id="rId10"/>
    <p:sldId id="309" r:id="rId11"/>
    <p:sldId id="312" r:id="rId12"/>
    <p:sldId id="313" r:id="rId13"/>
    <p:sldId id="314" r:id="rId14"/>
    <p:sldId id="310" r:id="rId15"/>
    <p:sldId id="867" r:id="rId16"/>
    <p:sldId id="868" r:id="rId17"/>
    <p:sldId id="316" r:id="rId18"/>
    <p:sldId id="870" r:id="rId19"/>
    <p:sldId id="871" r:id="rId20"/>
    <p:sldId id="872" r:id="rId21"/>
    <p:sldId id="873" r:id="rId22"/>
    <p:sldId id="257" r:id="rId23"/>
    <p:sldId id="878" r:id="rId24"/>
    <p:sldId id="259" r:id="rId25"/>
    <p:sldId id="879" r:id="rId26"/>
    <p:sldId id="283" r:id="rId27"/>
    <p:sldId id="261" r:id="rId28"/>
    <p:sldId id="260" r:id="rId29"/>
    <p:sldId id="881" r:id="rId30"/>
    <p:sldId id="262" r:id="rId31"/>
    <p:sldId id="291" r:id="rId32"/>
    <p:sldId id="292" r:id="rId33"/>
    <p:sldId id="293" r:id="rId34"/>
    <p:sldId id="880" r:id="rId35"/>
    <p:sldId id="294" r:id="rId36"/>
    <p:sldId id="882" r:id="rId37"/>
    <p:sldId id="883" r:id="rId38"/>
    <p:sldId id="884" r:id="rId39"/>
    <p:sldId id="877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2" autoAdjust="0"/>
    <p:restoredTop sz="94858"/>
  </p:normalViewPr>
  <p:slideViewPr>
    <p:cSldViewPr snapToGrid="0" snapToObjects="1">
      <p:cViewPr varScale="1">
        <p:scale>
          <a:sx n="171" d="100"/>
          <a:sy n="171" d="100"/>
        </p:scale>
        <p:origin x="176" y="4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C1AF0-2790-47E2-8F87-EB961A108C8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84897-8C7A-4817-9EA5-A2AC83FAB75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95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5d12ac77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5d12ac77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72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C8DF-892B-6B4C-981A-0D9CD738F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A8D07-E234-E14C-BF75-9C3C2A202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9047E-6E21-5E49-B4D8-0DD6812D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22B43-7CDE-BF42-9329-7115B267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9A968-C95C-A84E-B381-41D69C1F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99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415D-9120-F349-87F4-DDE2BA5F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2B7C7-35FF-7F44-B4EB-194A839B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07F9-577B-EE45-AB29-91CFED75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15EAD-A720-364B-8C37-01FCAA50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0A873-4300-084F-AF8F-6E32387C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1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C87094-5DE2-9B4D-8796-59E4AB9E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8B048-7568-FD49-B798-12332024A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190F-8CD1-0042-8141-21F16F82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5DE90-6EC9-CF4D-B9EC-2CF295CB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23B-E815-4540-8001-35D7FC10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299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13002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FE49-08DD-6E4D-959A-DE0BC9B0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47248-B18F-604F-98B5-CBFDEA53F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883CE-FC52-C14F-BC98-3F5C1709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3655-D3E0-4F42-BB4C-032D6E4F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26A7C-B18C-234A-98EA-F9DBE5A1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60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03C5-5844-3943-BA8A-8994B836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720B-2B4A-D042-A0FE-49D88A507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553F0-7AA5-714D-9175-3B5089E0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61799-6345-544B-A697-84BC1DDB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81853-B430-A649-B0A7-D6BA1891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80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B519-5971-CC40-9075-D5EB5854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19BD7-EF86-BD4D-831E-C250BAB0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C2AED-E4CE-5840-ADB0-3F43EC7E8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074E-2DAB-834C-9203-7A214204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3990B-8BFD-C743-8211-2B0D72EA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2CFD0-76BD-D74C-82C6-F5820878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92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3553-CECF-1B4D-8311-42CD258C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EB4D8-882E-4B49-A474-FEA04400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18CB5-28A9-AE40-9019-2A96C0330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105C7-C9CD-674E-93FF-69D89F82D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283C5-555B-4640-8598-2548AB245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6230F-1168-E34F-9631-4C566828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04678-6B88-E245-ACA4-09CD569D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3E344-0A40-A241-9345-F47C8613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7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B1FE-899A-474D-986B-B81B3C87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6E443-CA5D-C446-B4F9-5AFABC7A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29D99-818C-864C-82F9-31A38F5A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FD620-80B5-5F48-A1BB-268F39E1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04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AD2BE-220E-5942-A8A1-2EF3C6F6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0A124-ACA1-914D-9DD1-E81D360A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F39DA-C937-044A-AC0C-C0B37FDB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0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70DC5-5939-6748-B367-45AF8B79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BB458-8D1A-E34F-A498-BD0110FCA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0C00D-BEEC-424C-B67A-FB6428CE1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B82E-4356-FF48-AE56-72A54A64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89A75-99DA-EF4A-993F-C414128D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1AC71-14E7-E945-8581-AC2FA0BB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56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CF0E-E6C6-E649-A5CF-65C69B65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6518F-4BE6-F444-8077-FBE42E58D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0D660-30F9-F547-ABEA-930793C37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7CD9D-2FD4-4C48-92BD-B22C62AF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5102E-FF45-1C4D-898A-2055C3C2E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E8934-27D8-754D-816F-02C779DC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96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D334E-CB79-1A4C-B5ED-AF282F14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7AB00-9BDC-9D4F-A8D5-8BF21924B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4BAC1-4C55-DC4F-B8E8-B0B55C60D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A227-C67C-0C4C-96FA-7A275D4330A1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22328-6AF1-A043-A514-16F3EA8F4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8C165-39B6-6648-8D43-C0602FAC2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9F841-E0C2-424E-A9BD-6AB9B4ACDB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20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hyperlink" Target="http://callico.teklia.com/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callico.teklia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1831298" y="1178140"/>
            <a:ext cx="8529403" cy="260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fr-FR" sz="4400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Technologies OCR/HTR et leur application	aux recensements du projet </a:t>
            </a:r>
            <a:r>
              <a:rPr lang="fr-FR" sz="4400" dirty="0" err="1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Socface</a:t>
            </a:r>
            <a:endParaRPr sz="4400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endParaRPr sz="2133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B3120-0DF6-8B45-EB3E-2C2EE44B4528}"/>
              </a:ext>
            </a:extLst>
          </p:cNvPr>
          <p:cNvSpPr txBox="1"/>
          <p:nvPr/>
        </p:nvSpPr>
        <p:spPr>
          <a:xfrm>
            <a:off x="3061769" y="3892978"/>
            <a:ext cx="60684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Christopher Kermorvant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Séminaire</a:t>
            </a:r>
            <a:r>
              <a:rPr lang="en-GB" dirty="0">
                <a:solidFill>
                  <a:srgbClr val="002060"/>
                </a:solidFill>
              </a:rPr>
              <a:t> INSEE - Mardi 28 mars 2023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DD07AD-24C1-10AD-6E35-46E9D8FE0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3900" y="5273460"/>
            <a:ext cx="3124200" cy="812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Une </a:t>
            </a:r>
            <a:r>
              <a:rPr lang="en-GB" err="1">
                <a:solidFill>
                  <a:srgbClr val="E16F55"/>
                </a:solidFill>
              </a:rPr>
              <a:t>brève</a:t>
            </a:r>
            <a:r>
              <a:rPr lang="en-GB">
                <a:solidFill>
                  <a:srgbClr val="E16F55"/>
                </a:solidFill>
              </a:rPr>
              <a:t> </a:t>
            </a:r>
            <a:r>
              <a:rPr lang="en-GB" err="1">
                <a:solidFill>
                  <a:srgbClr val="E16F55"/>
                </a:solidFill>
              </a:rPr>
              <a:t>histoire</a:t>
            </a:r>
            <a:r>
              <a:rPr lang="en-GB">
                <a:solidFill>
                  <a:srgbClr val="E16F55"/>
                </a:solidFill>
              </a:rPr>
              <a:t> de </a:t>
            </a:r>
            <a:r>
              <a:rPr lang="en-GB" err="1">
                <a:solidFill>
                  <a:srgbClr val="E16F55"/>
                </a:solidFill>
              </a:rPr>
              <a:t>l’HTR</a:t>
            </a:r>
            <a:endParaRPr lang="en-GB">
              <a:solidFill>
                <a:srgbClr val="E16F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B226-4255-BC4A-B1F6-5044976733F5}"/>
              </a:ext>
            </a:extLst>
          </p:cNvPr>
          <p:cNvSpPr txBox="1"/>
          <p:nvPr/>
        </p:nvSpPr>
        <p:spPr>
          <a:xfrm>
            <a:off x="1092200" y="1562409"/>
            <a:ext cx="79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2060"/>
                </a:solidFill>
              </a:rPr>
              <a:t>1990 -2010 : les </a:t>
            </a:r>
            <a:r>
              <a:rPr lang="en-GB" sz="3200" err="1">
                <a:solidFill>
                  <a:srgbClr val="002060"/>
                </a:solidFill>
              </a:rPr>
              <a:t>approches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err="1">
                <a:solidFill>
                  <a:srgbClr val="002060"/>
                </a:solidFill>
              </a:rPr>
              <a:t>statistiques</a:t>
            </a:r>
            <a:endParaRPr lang="en-GB" sz="320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6673A-5371-2748-92F7-7D07DD754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0"/>
          <a:stretch/>
        </p:blipFill>
        <p:spPr>
          <a:xfrm>
            <a:off x="664175" y="3428999"/>
            <a:ext cx="10782300" cy="25037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DD0688-6188-6B47-B0D9-FBB14CD9B09B}"/>
              </a:ext>
            </a:extLst>
          </p:cNvPr>
          <p:cNvSpPr/>
          <p:nvPr/>
        </p:nvSpPr>
        <p:spPr>
          <a:xfrm>
            <a:off x="326571" y="3254829"/>
            <a:ext cx="6618515" cy="543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7C01E-A087-2A48-9A8E-D380FEC50A75}"/>
              </a:ext>
            </a:extLst>
          </p:cNvPr>
          <p:cNvSpPr txBox="1"/>
          <p:nvPr/>
        </p:nvSpPr>
        <p:spPr>
          <a:xfrm>
            <a:off x="1207080" y="2598003"/>
            <a:ext cx="1064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err="1">
                <a:solidFill>
                  <a:srgbClr val="002060"/>
                </a:solidFill>
              </a:rPr>
              <a:t>Segmenter</a:t>
            </a:r>
            <a:r>
              <a:rPr lang="en-GB" sz="2400">
                <a:solidFill>
                  <a:srgbClr val="002060"/>
                </a:solidFill>
              </a:rPr>
              <a:t> (</a:t>
            </a:r>
            <a:r>
              <a:rPr lang="en-GB" sz="2400" err="1">
                <a:solidFill>
                  <a:srgbClr val="002060"/>
                </a:solidFill>
              </a:rPr>
              <a:t>fenêtre</a:t>
            </a:r>
            <a:r>
              <a:rPr lang="en-GB" sz="2400">
                <a:solidFill>
                  <a:srgbClr val="002060"/>
                </a:solidFill>
              </a:rPr>
              <a:t>)		</a:t>
            </a:r>
            <a:r>
              <a:rPr lang="en-GB" sz="2400" err="1">
                <a:solidFill>
                  <a:srgbClr val="002060"/>
                </a:solidFill>
              </a:rPr>
              <a:t>Mesurer</a:t>
            </a:r>
            <a:r>
              <a:rPr lang="en-GB" sz="2400">
                <a:solidFill>
                  <a:srgbClr val="002060"/>
                </a:solidFill>
              </a:rPr>
              <a:t> (neurones)		Classifier/</a:t>
            </a:r>
            <a:r>
              <a:rPr lang="en-GB" sz="2400" err="1">
                <a:solidFill>
                  <a:srgbClr val="002060"/>
                </a:solidFill>
              </a:rPr>
              <a:t>regrouper</a:t>
            </a:r>
            <a:endParaRPr lang="en-GB" sz="240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C03F4-D5FA-9E98-3928-69312D588A5C}"/>
              </a:ext>
            </a:extLst>
          </p:cNvPr>
          <p:cNvSpPr txBox="1"/>
          <p:nvPr/>
        </p:nvSpPr>
        <p:spPr>
          <a:xfrm>
            <a:off x="9495692" y="615461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HMMs</a:t>
            </a:r>
          </a:p>
        </p:txBody>
      </p:sp>
    </p:spTree>
    <p:extLst>
      <p:ext uri="{BB962C8B-B14F-4D97-AF65-F5344CB8AC3E}">
        <p14:creationId xmlns:p14="http://schemas.microsoft.com/office/powerpoint/2010/main" val="117548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HTR: </a:t>
            </a:r>
            <a:r>
              <a:rPr lang="en-GB" err="1">
                <a:solidFill>
                  <a:srgbClr val="E16F55"/>
                </a:solidFill>
              </a:rPr>
              <a:t>modèles</a:t>
            </a:r>
            <a:endParaRPr lang="en-GB">
              <a:solidFill>
                <a:srgbClr val="E16F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B226-4255-BC4A-B1F6-5044976733F5}"/>
              </a:ext>
            </a:extLst>
          </p:cNvPr>
          <p:cNvSpPr txBox="1"/>
          <p:nvPr/>
        </p:nvSpPr>
        <p:spPr>
          <a:xfrm>
            <a:off x="1092200" y="1434013"/>
            <a:ext cx="920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2060"/>
                </a:solidFill>
              </a:rPr>
              <a:t>Le </a:t>
            </a:r>
            <a:r>
              <a:rPr lang="en-GB" sz="3200" err="1">
                <a:solidFill>
                  <a:srgbClr val="002060"/>
                </a:solidFill>
              </a:rPr>
              <a:t>modèle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b="1" err="1">
                <a:solidFill>
                  <a:srgbClr val="002060"/>
                </a:solidFill>
              </a:rPr>
              <a:t>optique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err="1">
                <a:solidFill>
                  <a:srgbClr val="002060"/>
                </a:solidFill>
              </a:rPr>
              <a:t>reconnait</a:t>
            </a:r>
            <a:r>
              <a:rPr lang="en-GB" sz="3200">
                <a:solidFill>
                  <a:srgbClr val="002060"/>
                </a:solidFill>
              </a:rPr>
              <a:t> les </a:t>
            </a:r>
            <a:r>
              <a:rPr lang="en-GB" sz="3200" err="1">
                <a:solidFill>
                  <a:srgbClr val="002060"/>
                </a:solidFill>
              </a:rPr>
              <a:t>formes</a:t>
            </a:r>
            <a:r>
              <a:rPr lang="en-GB" sz="3200">
                <a:solidFill>
                  <a:srgbClr val="002060"/>
                </a:solidFill>
              </a:rPr>
              <a:t> des </a:t>
            </a:r>
            <a:r>
              <a:rPr lang="en-GB" sz="3200" err="1">
                <a:solidFill>
                  <a:srgbClr val="002060"/>
                </a:solidFill>
              </a:rPr>
              <a:t>lettres</a:t>
            </a:r>
            <a:r>
              <a:rPr lang="en-GB" sz="3200">
                <a:solidFill>
                  <a:srgbClr val="002060"/>
                </a:solidFill>
              </a:rPr>
              <a:t>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7C01E-A087-2A48-9A8E-D380FEC50A75}"/>
              </a:ext>
            </a:extLst>
          </p:cNvPr>
          <p:cNvSpPr txBox="1"/>
          <p:nvPr/>
        </p:nvSpPr>
        <p:spPr>
          <a:xfrm>
            <a:off x="2404509" y="2275580"/>
            <a:ext cx="258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Image de </a:t>
            </a:r>
            <a:r>
              <a:rPr lang="en-GB" sz="2400" err="1">
                <a:solidFill>
                  <a:srgbClr val="002060"/>
                </a:solidFill>
              </a:rPr>
              <a:t>ligne</a:t>
            </a:r>
            <a:endParaRPr lang="en-GB" sz="240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AF80C-A077-144B-B258-C866EF21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52" y="3299507"/>
            <a:ext cx="9051619" cy="3137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F9CBA-3A09-C443-99D1-257AAADEB42E}"/>
              </a:ext>
            </a:extLst>
          </p:cNvPr>
          <p:cNvSpPr txBox="1"/>
          <p:nvPr/>
        </p:nvSpPr>
        <p:spPr>
          <a:xfrm>
            <a:off x="8111885" y="2275580"/>
            <a:ext cx="258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err="1">
                <a:solidFill>
                  <a:srgbClr val="002060"/>
                </a:solidFill>
              </a:rPr>
              <a:t>Texte</a:t>
            </a:r>
            <a:r>
              <a:rPr lang="en-GB" sz="2400">
                <a:solidFill>
                  <a:srgbClr val="002060"/>
                </a:solidFill>
              </a:rPr>
              <a:t> </a:t>
            </a:r>
            <a:r>
              <a:rPr lang="en-GB" sz="2400" err="1">
                <a:solidFill>
                  <a:srgbClr val="002060"/>
                </a:solidFill>
              </a:rPr>
              <a:t>reconnu</a:t>
            </a:r>
            <a:endParaRPr lang="en-GB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5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HTR: </a:t>
            </a:r>
            <a:r>
              <a:rPr lang="en-GB" err="1">
                <a:solidFill>
                  <a:srgbClr val="E16F55"/>
                </a:solidFill>
              </a:rPr>
              <a:t>modèles</a:t>
            </a:r>
            <a:endParaRPr lang="en-GB">
              <a:solidFill>
                <a:srgbClr val="E16F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B226-4255-BC4A-B1F6-5044976733F5}"/>
              </a:ext>
            </a:extLst>
          </p:cNvPr>
          <p:cNvSpPr txBox="1"/>
          <p:nvPr/>
        </p:nvSpPr>
        <p:spPr>
          <a:xfrm>
            <a:off x="1150256" y="1356830"/>
            <a:ext cx="9891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2060"/>
                </a:solidFill>
              </a:rPr>
              <a:t>Le </a:t>
            </a:r>
            <a:r>
              <a:rPr lang="en-GB" sz="3200" err="1">
                <a:solidFill>
                  <a:srgbClr val="002060"/>
                </a:solidFill>
              </a:rPr>
              <a:t>modèle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b="1" err="1">
                <a:solidFill>
                  <a:srgbClr val="002060"/>
                </a:solidFill>
              </a:rPr>
              <a:t>linguistique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err="1">
                <a:solidFill>
                  <a:srgbClr val="002060"/>
                </a:solidFill>
              </a:rPr>
              <a:t>modélise</a:t>
            </a:r>
            <a:r>
              <a:rPr lang="en-GB" sz="3200">
                <a:solidFill>
                  <a:srgbClr val="002060"/>
                </a:solidFill>
              </a:rPr>
              <a:t> les </a:t>
            </a:r>
            <a:r>
              <a:rPr lang="en-GB" sz="3200" err="1">
                <a:solidFill>
                  <a:srgbClr val="002060"/>
                </a:solidFill>
              </a:rPr>
              <a:t>statistiques</a:t>
            </a:r>
            <a:r>
              <a:rPr lang="en-GB" sz="3200">
                <a:solidFill>
                  <a:srgbClr val="002060"/>
                </a:solidFill>
              </a:rPr>
              <a:t> de la langue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7C01E-A087-2A48-9A8E-D380FEC50A75}"/>
              </a:ext>
            </a:extLst>
          </p:cNvPr>
          <p:cNvSpPr txBox="1"/>
          <p:nvPr/>
        </p:nvSpPr>
        <p:spPr>
          <a:xfrm>
            <a:off x="1500993" y="3091431"/>
            <a:ext cx="4692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rgbClr val="002060"/>
                </a:solidFill>
              </a:rPr>
              <a:t>Généralement</a:t>
            </a:r>
            <a:r>
              <a:rPr lang="en-GB" sz="2400">
                <a:solidFill>
                  <a:srgbClr val="002060"/>
                </a:solidFill>
              </a:rPr>
              <a:t> </a:t>
            </a:r>
            <a:r>
              <a:rPr lang="en-GB" sz="2400" err="1">
                <a:solidFill>
                  <a:srgbClr val="002060"/>
                </a:solidFill>
              </a:rPr>
              <a:t>représenté</a:t>
            </a:r>
            <a:r>
              <a:rPr lang="en-GB" sz="2400">
                <a:solidFill>
                  <a:srgbClr val="002060"/>
                </a:solidFill>
              </a:rPr>
              <a:t> par un automate </a:t>
            </a:r>
            <a:r>
              <a:rPr lang="en-GB" sz="2400" err="1">
                <a:solidFill>
                  <a:srgbClr val="002060"/>
                </a:solidFill>
              </a:rPr>
              <a:t>stochastique</a:t>
            </a:r>
            <a:endParaRPr lang="en-GB" sz="240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rgbClr val="002060"/>
                </a:solidFill>
              </a:rPr>
              <a:t>Entrainé</a:t>
            </a:r>
            <a:r>
              <a:rPr lang="en-GB" sz="2400">
                <a:solidFill>
                  <a:srgbClr val="002060"/>
                </a:solidFill>
              </a:rPr>
              <a:t> sur un corpus de </a:t>
            </a:r>
            <a:r>
              <a:rPr lang="en-GB" sz="2400" err="1">
                <a:solidFill>
                  <a:srgbClr val="002060"/>
                </a:solidFill>
              </a:rPr>
              <a:t>textes</a:t>
            </a:r>
            <a:r>
              <a:rPr lang="en-GB" sz="2400">
                <a:solidFill>
                  <a:srgbClr val="002060"/>
                </a:solidFill>
              </a:rPr>
              <a:t> </a:t>
            </a:r>
            <a:r>
              <a:rPr lang="en-GB" sz="2400" err="1">
                <a:solidFill>
                  <a:srgbClr val="002060"/>
                </a:solidFill>
              </a:rPr>
              <a:t>électroniques</a:t>
            </a:r>
            <a:r>
              <a:rPr lang="en-GB" sz="2400">
                <a:solidFill>
                  <a:srgbClr val="002060"/>
                </a:solidFill>
              </a:rPr>
              <a:t> (pas </a:t>
            </a:r>
            <a:r>
              <a:rPr lang="en-GB" sz="2400" err="1">
                <a:solidFill>
                  <a:srgbClr val="002060"/>
                </a:solidFill>
              </a:rPr>
              <a:t>besoin</a:t>
            </a:r>
            <a:r>
              <a:rPr lang="en-GB" sz="2400">
                <a:solidFill>
                  <a:srgbClr val="002060"/>
                </a:solidFill>
              </a:rPr>
              <a:t> </a:t>
            </a:r>
            <a:r>
              <a:rPr lang="en-GB" sz="2400" err="1">
                <a:solidFill>
                  <a:srgbClr val="002060"/>
                </a:solidFill>
              </a:rPr>
              <a:t>d’image</a:t>
            </a:r>
            <a:r>
              <a:rPr lang="en-GB" sz="240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rgbClr val="002060"/>
                </a:solidFill>
              </a:rPr>
              <a:t>Peut</a:t>
            </a:r>
            <a:r>
              <a:rPr lang="en-GB" sz="2400">
                <a:solidFill>
                  <a:srgbClr val="002060"/>
                </a:solidFill>
              </a:rPr>
              <a:t> </a:t>
            </a:r>
            <a:r>
              <a:rPr lang="en-GB" sz="2400" err="1">
                <a:solidFill>
                  <a:srgbClr val="002060"/>
                </a:solidFill>
              </a:rPr>
              <a:t>intégrer</a:t>
            </a:r>
            <a:r>
              <a:rPr lang="en-GB" sz="2400">
                <a:solidFill>
                  <a:srgbClr val="002060"/>
                </a:solidFill>
              </a:rPr>
              <a:t> des </a:t>
            </a:r>
            <a:r>
              <a:rPr lang="en-GB" sz="2400" err="1">
                <a:solidFill>
                  <a:srgbClr val="002060"/>
                </a:solidFill>
              </a:rPr>
              <a:t>dictionnaires</a:t>
            </a:r>
            <a:r>
              <a:rPr lang="en-GB" sz="2400">
                <a:solidFill>
                  <a:srgbClr val="002060"/>
                </a:solidFill>
              </a:rPr>
              <a:t> (</a:t>
            </a:r>
            <a:r>
              <a:rPr lang="en-GB" sz="2400" err="1">
                <a:solidFill>
                  <a:srgbClr val="002060"/>
                </a:solidFill>
              </a:rPr>
              <a:t>pondérés</a:t>
            </a:r>
            <a:r>
              <a:rPr lang="en-GB" sz="240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D0E04-E364-FC43-9CD5-593AC29A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42" y="2926475"/>
            <a:ext cx="4054929" cy="29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94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HTR: </a:t>
            </a:r>
            <a:r>
              <a:rPr lang="en-GB" err="1">
                <a:solidFill>
                  <a:srgbClr val="E16F55"/>
                </a:solidFill>
              </a:rPr>
              <a:t>modèles</a:t>
            </a:r>
            <a:endParaRPr lang="en-GB">
              <a:solidFill>
                <a:srgbClr val="E16F5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4844B-C3EB-5A4B-B0F6-8F120FD8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721"/>
            <a:ext cx="11976100" cy="217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AC9A69-7DC6-8F40-AD14-07D7BF52B168}"/>
              </a:ext>
            </a:extLst>
          </p:cNvPr>
          <p:cNvSpPr txBox="1"/>
          <p:nvPr/>
        </p:nvSpPr>
        <p:spPr>
          <a:xfrm>
            <a:off x="1150256" y="1949979"/>
            <a:ext cx="989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err="1">
                <a:solidFill>
                  <a:srgbClr val="002060"/>
                </a:solidFill>
              </a:rPr>
              <a:t>Exemple</a:t>
            </a:r>
            <a:r>
              <a:rPr lang="en-GB" sz="3200">
                <a:solidFill>
                  <a:srgbClr val="002060"/>
                </a:solidFill>
              </a:rPr>
              <a:t> de reconnaissance avec et sans </a:t>
            </a:r>
            <a:r>
              <a:rPr lang="en-GB" sz="3200" err="1">
                <a:solidFill>
                  <a:srgbClr val="002060"/>
                </a:solidFill>
              </a:rPr>
              <a:t>modèle</a:t>
            </a:r>
            <a:r>
              <a:rPr lang="en-GB" sz="3200">
                <a:solidFill>
                  <a:srgbClr val="002060"/>
                </a:solidFill>
              </a:rPr>
              <a:t> de langue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CFD52-CF7F-154F-B2D5-BBFAAD309DCE}"/>
              </a:ext>
            </a:extLst>
          </p:cNvPr>
          <p:cNvSpPr txBox="1"/>
          <p:nvPr/>
        </p:nvSpPr>
        <p:spPr>
          <a:xfrm>
            <a:off x="2423885" y="5509607"/>
            <a:ext cx="4074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GT : verité terrain (</a:t>
            </a:r>
            <a:r>
              <a:rPr lang="en-GB" sz="2000" i="1" dirty="0">
                <a:solidFill>
                  <a:srgbClr val="002060"/>
                </a:solidFill>
              </a:rPr>
              <a:t>ground truth</a:t>
            </a:r>
            <a:r>
              <a:rPr lang="en-GB" sz="2000" dirty="0">
                <a:solidFill>
                  <a:srgbClr val="002060"/>
                </a:solidFill>
              </a:rPr>
              <a:t>)</a:t>
            </a:r>
          </a:p>
          <a:p>
            <a:r>
              <a:rPr lang="en-GB" sz="2000" dirty="0">
                <a:solidFill>
                  <a:srgbClr val="002060"/>
                </a:solidFill>
              </a:rPr>
              <a:t>RNN : </a:t>
            </a:r>
            <a:r>
              <a:rPr lang="en-GB" sz="2000" dirty="0" err="1">
                <a:solidFill>
                  <a:srgbClr val="002060"/>
                </a:solidFill>
              </a:rPr>
              <a:t>modèle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optique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LM : </a:t>
            </a:r>
            <a:r>
              <a:rPr lang="en-GB" sz="2000" dirty="0" err="1">
                <a:solidFill>
                  <a:srgbClr val="002060"/>
                </a:solidFill>
              </a:rPr>
              <a:t>modèle</a:t>
            </a:r>
            <a:r>
              <a:rPr lang="en-GB" sz="2000" dirty="0">
                <a:solidFill>
                  <a:srgbClr val="002060"/>
                </a:solidFill>
              </a:rPr>
              <a:t> de langue</a:t>
            </a:r>
          </a:p>
        </p:txBody>
      </p:sp>
    </p:spTree>
    <p:extLst>
      <p:ext uri="{BB962C8B-B14F-4D97-AF65-F5344CB8AC3E}">
        <p14:creationId xmlns:p14="http://schemas.microsoft.com/office/powerpoint/2010/main" val="59424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Une </a:t>
            </a:r>
            <a:r>
              <a:rPr lang="en-GB" err="1">
                <a:solidFill>
                  <a:srgbClr val="E16F55"/>
                </a:solidFill>
              </a:rPr>
              <a:t>brève</a:t>
            </a:r>
            <a:r>
              <a:rPr lang="en-GB">
                <a:solidFill>
                  <a:srgbClr val="E16F55"/>
                </a:solidFill>
              </a:rPr>
              <a:t> </a:t>
            </a:r>
            <a:r>
              <a:rPr lang="en-GB" err="1">
                <a:solidFill>
                  <a:srgbClr val="E16F55"/>
                </a:solidFill>
              </a:rPr>
              <a:t>histoire</a:t>
            </a:r>
            <a:r>
              <a:rPr lang="en-GB">
                <a:solidFill>
                  <a:srgbClr val="E16F55"/>
                </a:solidFill>
              </a:rPr>
              <a:t> de </a:t>
            </a:r>
            <a:r>
              <a:rPr lang="en-GB" err="1">
                <a:solidFill>
                  <a:srgbClr val="E16F55"/>
                </a:solidFill>
              </a:rPr>
              <a:t>l’HTR</a:t>
            </a:r>
            <a:endParaRPr lang="en-GB">
              <a:solidFill>
                <a:srgbClr val="E16F5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B226-4255-BC4A-B1F6-5044976733F5}"/>
              </a:ext>
            </a:extLst>
          </p:cNvPr>
          <p:cNvSpPr txBox="1"/>
          <p:nvPr/>
        </p:nvSpPr>
        <p:spPr>
          <a:xfrm>
            <a:off x="1092200" y="1562409"/>
            <a:ext cx="79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2060"/>
                </a:solidFill>
              </a:rPr>
              <a:t>2010 -  : les </a:t>
            </a:r>
            <a:r>
              <a:rPr lang="en-GB" sz="3200" err="1">
                <a:solidFill>
                  <a:srgbClr val="002060"/>
                </a:solidFill>
              </a:rPr>
              <a:t>approches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err="1">
                <a:solidFill>
                  <a:srgbClr val="002060"/>
                </a:solidFill>
              </a:rPr>
              <a:t>neuronales</a:t>
            </a:r>
            <a:endParaRPr lang="en-GB" sz="32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7C01E-A087-2A48-9A8E-D380FEC50A75}"/>
              </a:ext>
            </a:extLst>
          </p:cNvPr>
          <p:cNvSpPr txBox="1"/>
          <p:nvPr/>
        </p:nvSpPr>
        <p:spPr>
          <a:xfrm>
            <a:off x="1762252" y="2624374"/>
            <a:ext cx="999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Image brute			      </a:t>
            </a:r>
            <a:r>
              <a:rPr lang="en-GB" sz="2400" err="1">
                <a:solidFill>
                  <a:srgbClr val="002060"/>
                </a:solidFill>
              </a:rPr>
              <a:t>caractérisation</a:t>
            </a:r>
            <a:r>
              <a:rPr lang="en-GB" sz="2400">
                <a:solidFill>
                  <a:srgbClr val="002060"/>
                </a:solidFill>
              </a:rPr>
              <a:t> et classification </a:t>
            </a:r>
            <a:r>
              <a:rPr lang="en-GB" sz="2400" err="1">
                <a:solidFill>
                  <a:srgbClr val="002060"/>
                </a:solidFill>
              </a:rPr>
              <a:t>conjointes</a:t>
            </a:r>
            <a:endParaRPr lang="en-GB" sz="240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E410F-6F46-2A44-A682-41421E76C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18"/>
          <a:stretch/>
        </p:blipFill>
        <p:spPr>
          <a:xfrm>
            <a:off x="622300" y="3563229"/>
            <a:ext cx="10947400" cy="11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E16F55"/>
                </a:solidFill>
              </a:rPr>
              <a:t>Architecture </a:t>
            </a:r>
            <a:r>
              <a:rPr lang="en-GB" sz="4000" err="1">
                <a:solidFill>
                  <a:srgbClr val="E16F55"/>
                </a:solidFill>
              </a:rPr>
              <a:t>prédicteur-décodeur</a:t>
            </a:r>
            <a:endParaRPr lang="en-GB" sz="4000">
              <a:solidFill>
                <a:srgbClr val="E16F55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E1A9564-4002-6AA0-C2BA-58DC86CDBFB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5999" y="1771974"/>
            <a:ext cx="5676900" cy="1455418"/>
          </a:xfrm>
          <a:prstGeom prst="rect">
            <a:avLst/>
          </a:prstGeom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83AD07-3756-D205-0876-F1EE776B0784}"/>
              </a:ext>
            </a:extLst>
          </p:cNvPr>
          <p:cNvSpPr txBox="1"/>
          <p:nvPr/>
        </p:nvSpPr>
        <p:spPr>
          <a:xfrm>
            <a:off x="585329" y="5903787"/>
            <a:ext cx="5202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err="1">
                <a:solidFill>
                  <a:srgbClr val="002060"/>
                </a:solidFill>
              </a:rPr>
              <a:t>Modèle</a:t>
            </a:r>
            <a:r>
              <a:rPr lang="en-GB" sz="2000">
                <a:solidFill>
                  <a:srgbClr val="002060"/>
                </a:solidFill>
              </a:rPr>
              <a:t> </a:t>
            </a:r>
            <a:r>
              <a:rPr lang="en-GB" sz="2000" err="1">
                <a:solidFill>
                  <a:srgbClr val="002060"/>
                </a:solidFill>
              </a:rPr>
              <a:t>optique</a:t>
            </a:r>
            <a:r>
              <a:rPr lang="en-GB" sz="2000">
                <a:solidFill>
                  <a:srgbClr val="002060"/>
                </a:solidFill>
              </a:rPr>
              <a:t> : fait des </a:t>
            </a:r>
            <a:r>
              <a:rPr lang="en-GB" sz="2000" err="1">
                <a:solidFill>
                  <a:srgbClr val="002060"/>
                </a:solidFill>
              </a:rPr>
              <a:t>hypothèses</a:t>
            </a:r>
            <a:r>
              <a:rPr lang="en-GB" sz="2000">
                <a:solidFill>
                  <a:srgbClr val="002060"/>
                </a:solidFill>
              </a:rPr>
              <a:t> de </a:t>
            </a:r>
            <a:r>
              <a:rPr lang="en-GB" sz="2000" err="1">
                <a:solidFill>
                  <a:srgbClr val="002060"/>
                </a:solidFill>
              </a:rPr>
              <a:t>lettres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F63CCD-E993-8BC5-A494-0F60E936756E}"/>
              </a:ext>
            </a:extLst>
          </p:cNvPr>
          <p:cNvSpPr txBox="1"/>
          <p:nvPr/>
        </p:nvSpPr>
        <p:spPr>
          <a:xfrm>
            <a:off x="6939906" y="3768996"/>
            <a:ext cx="4528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Modèle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linguistique</a:t>
            </a:r>
            <a:r>
              <a:rPr lang="en-GB" sz="2000" dirty="0">
                <a:solidFill>
                  <a:srgbClr val="002060"/>
                </a:solidFill>
              </a:rPr>
              <a:t> : </a:t>
            </a:r>
            <a:r>
              <a:rPr lang="en-GB" sz="2000" dirty="0" err="1">
                <a:solidFill>
                  <a:srgbClr val="002060"/>
                </a:solidFill>
              </a:rPr>
              <a:t>grammaire</a:t>
            </a:r>
            <a:r>
              <a:rPr lang="en-GB" sz="2000" dirty="0">
                <a:solidFill>
                  <a:srgbClr val="002060"/>
                </a:solidFill>
              </a:rPr>
              <a:t> de la langue pour </a:t>
            </a:r>
            <a:r>
              <a:rPr lang="en-GB" sz="2000" dirty="0" err="1">
                <a:solidFill>
                  <a:srgbClr val="002060"/>
                </a:solidFill>
              </a:rPr>
              <a:t>trouver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l’hypothèse</a:t>
            </a:r>
            <a:r>
              <a:rPr lang="en-GB" sz="2000" dirty="0">
                <a:solidFill>
                  <a:srgbClr val="002060"/>
                </a:solidFill>
              </a:rPr>
              <a:t> la plus probable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E2137C-731B-351D-A83B-01DF01CE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5" y="4233105"/>
            <a:ext cx="4927299" cy="123010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820CD2D-018C-DAFD-9BFC-404F3C55DD34}"/>
              </a:ext>
            </a:extLst>
          </p:cNvPr>
          <p:cNvSpPr/>
          <p:nvPr/>
        </p:nvSpPr>
        <p:spPr>
          <a:xfrm>
            <a:off x="1769978" y="4120450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6720E3-A35C-CB81-A4CC-8E4F6B3B261B}"/>
              </a:ext>
            </a:extLst>
          </p:cNvPr>
          <p:cNvSpPr/>
          <p:nvPr/>
        </p:nvSpPr>
        <p:spPr>
          <a:xfrm>
            <a:off x="1401094" y="4120450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B8350-FD88-E53C-B3D4-D2F202881A8D}"/>
              </a:ext>
            </a:extLst>
          </p:cNvPr>
          <p:cNvSpPr/>
          <p:nvPr/>
        </p:nvSpPr>
        <p:spPr>
          <a:xfrm>
            <a:off x="1032209" y="4120450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9CC03-9172-47B2-1258-74184272075C}"/>
              </a:ext>
            </a:extLst>
          </p:cNvPr>
          <p:cNvSpPr/>
          <p:nvPr/>
        </p:nvSpPr>
        <p:spPr>
          <a:xfrm>
            <a:off x="658747" y="4120450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501D5-A628-2E1F-9B48-12A92D9E62EF}"/>
              </a:ext>
            </a:extLst>
          </p:cNvPr>
          <p:cNvSpPr/>
          <p:nvPr/>
        </p:nvSpPr>
        <p:spPr>
          <a:xfrm>
            <a:off x="2138862" y="4120450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0777C-C31D-D3A4-DC22-855F91EB68C0}"/>
              </a:ext>
            </a:extLst>
          </p:cNvPr>
          <p:cNvSpPr txBox="1"/>
          <p:nvPr/>
        </p:nvSpPr>
        <p:spPr>
          <a:xfrm>
            <a:off x="295855" y="1771974"/>
            <a:ext cx="3000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a</a:t>
            </a:r>
          </a:p>
          <a:p>
            <a:r>
              <a:rPr lang="en-GB" sz="1200"/>
              <a:t>b</a:t>
            </a:r>
          </a:p>
          <a:p>
            <a:r>
              <a:rPr lang="en-GB" sz="1200"/>
              <a:t>c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s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#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01C81-4EF5-F86D-963F-6BBAED90B19A}"/>
              </a:ext>
            </a:extLst>
          </p:cNvPr>
          <p:cNvSpPr txBox="1"/>
          <p:nvPr/>
        </p:nvSpPr>
        <p:spPr>
          <a:xfrm>
            <a:off x="599004" y="1771975"/>
            <a:ext cx="4587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0.01</a:t>
            </a:r>
          </a:p>
          <a:p>
            <a:r>
              <a:rPr lang="en-GB" sz="1200"/>
              <a:t>0.00</a:t>
            </a:r>
          </a:p>
          <a:p>
            <a:r>
              <a:rPr lang="en-GB" sz="1200"/>
              <a:t>0.02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0.05</a:t>
            </a:r>
          </a:p>
          <a:p>
            <a:r>
              <a:rPr lang="en-GB" sz="1200"/>
              <a:t>…</a:t>
            </a:r>
          </a:p>
          <a:p>
            <a:r>
              <a:rPr lang="en-GB" sz="1200" b="1">
                <a:solidFill>
                  <a:srgbClr val="C00000"/>
                </a:solidFill>
              </a:rPr>
              <a:t>0.50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189D6-FEB6-6F3B-D8D8-7B59D49FEB7E}"/>
              </a:ext>
            </a:extLst>
          </p:cNvPr>
          <p:cNvSpPr txBox="1"/>
          <p:nvPr/>
        </p:nvSpPr>
        <p:spPr>
          <a:xfrm>
            <a:off x="1016747" y="1771974"/>
            <a:ext cx="4587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0.00</a:t>
            </a:r>
          </a:p>
          <a:p>
            <a:r>
              <a:rPr lang="en-GB" sz="1200"/>
              <a:t>0.00</a:t>
            </a:r>
          </a:p>
          <a:p>
            <a:r>
              <a:rPr lang="en-GB" sz="1200"/>
              <a:t>0.02</a:t>
            </a:r>
          </a:p>
          <a:p>
            <a:r>
              <a:rPr lang="en-GB" sz="1200"/>
              <a:t>…</a:t>
            </a:r>
          </a:p>
          <a:p>
            <a:r>
              <a:rPr lang="en-GB" sz="1200" b="1">
                <a:solidFill>
                  <a:srgbClr val="C00000"/>
                </a:solidFill>
              </a:rPr>
              <a:t>0.72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0.01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D11A7-03E5-F352-19C0-D5363D9188DE}"/>
              </a:ext>
            </a:extLst>
          </p:cNvPr>
          <p:cNvSpPr txBox="1"/>
          <p:nvPr/>
        </p:nvSpPr>
        <p:spPr>
          <a:xfrm>
            <a:off x="1425794" y="1771974"/>
            <a:ext cx="4587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0.01</a:t>
            </a:r>
          </a:p>
          <a:p>
            <a:r>
              <a:rPr lang="en-GB" sz="1200"/>
              <a:t>0.01</a:t>
            </a:r>
          </a:p>
          <a:p>
            <a:r>
              <a:rPr lang="en-GB" sz="1200"/>
              <a:t>0.02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0.50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C28261-4D73-4AC7-BD80-98D2F80FEE84}"/>
              </a:ext>
            </a:extLst>
          </p:cNvPr>
          <p:cNvSpPr txBox="1"/>
          <p:nvPr/>
        </p:nvSpPr>
        <p:spPr>
          <a:xfrm>
            <a:off x="1769225" y="1771974"/>
            <a:ext cx="4587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0.00</a:t>
            </a:r>
          </a:p>
          <a:p>
            <a:r>
              <a:rPr lang="en-GB" sz="1200"/>
              <a:t>0.00</a:t>
            </a:r>
          </a:p>
          <a:p>
            <a:r>
              <a:rPr lang="en-GB" sz="1200"/>
              <a:t>0.04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0.01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B69C4-1CE2-4276-6AB7-B88EFB70ADC4}"/>
              </a:ext>
            </a:extLst>
          </p:cNvPr>
          <p:cNvSpPr txBox="1"/>
          <p:nvPr/>
        </p:nvSpPr>
        <p:spPr>
          <a:xfrm>
            <a:off x="2138109" y="1771974"/>
            <a:ext cx="4587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0.01</a:t>
            </a:r>
          </a:p>
          <a:p>
            <a:r>
              <a:rPr lang="en-GB" sz="1200"/>
              <a:t>0.04</a:t>
            </a:r>
          </a:p>
          <a:p>
            <a:r>
              <a:rPr lang="en-GB" sz="1200"/>
              <a:t>0.02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…</a:t>
            </a:r>
          </a:p>
          <a:p>
            <a:r>
              <a:rPr lang="en-GB" sz="1200"/>
              <a:t>0.00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7F19DB4-F67D-A9D3-325E-93E64BB39937}"/>
              </a:ext>
            </a:extLst>
          </p:cNvPr>
          <p:cNvSpPr/>
          <p:nvPr/>
        </p:nvSpPr>
        <p:spPr>
          <a:xfrm rot="10800000">
            <a:off x="2719754" y="3234377"/>
            <a:ext cx="621323" cy="466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92D1A-84D8-BF4E-24AF-55B7382C8F4D}"/>
              </a:ext>
            </a:extLst>
          </p:cNvPr>
          <p:cNvSpPr txBox="1"/>
          <p:nvPr/>
        </p:nvSpPr>
        <p:spPr>
          <a:xfrm>
            <a:off x="585329" y="3347756"/>
            <a:ext cx="208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err="1">
                <a:solidFill>
                  <a:srgbClr val="0070C0"/>
                </a:solidFill>
              </a:rPr>
              <a:t>Réseau</a:t>
            </a:r>
            <a:r>
              <a:rPr lang="en-GB" i="1">
                <a:solidFill>
                  <a:srgbClr val="0070C0"/>
                </a:solidFill>
              </a:rPr>
              <a:t> de neurones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55C33EA5-06AA-8277-B71F-93166351B5E6}"/>
              </a:ext>
            </a:extLst>
          </p:cNvPr>
          <p:cNvSpPr/>
          <p:nvPr/>
        </p:nvSpPr>
        <p:spPr>
          <a:xfrm rot="16200000">
            <a:off x="4595086" y="2148133"/>
            <a:ext cx="621323" cy="466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D8786-462C-F708-789E-08F16388A542}"/>
              </a:ext>
            </a:extLst>
          </p:cNvPr>
          <p:cNvSpPr txBox="1"/>
          <p:nvPr/>
        </p:nvSpPr>
        <p:spPr>
          <a:xfrm>
            <a:off x="3127824" y="224405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6231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E16F55"/>
                </a:solidFill>
              </a:rPr>
              <a:t>Architecture </a:t>
            </a:r>
            <a:r>
              <a:rPr lang="en-GB" sz="4000" err="1">
                <a:solidFill>
                  <a:srgbClr val="E16F55"/>
                </a:solidFill>
              </a:rPr>
              <a:t>encodeur-décodeur</a:t>
            </a:r>
            <a:endParaRPr lang="en-GB" sz="4000">
              <a:solidFill>
                <a:srgbClr val="E16F5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8E2B8-7B3A-7CC2-9349-811803E9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5" y="4644798"/>
            <a:ext cx="4927299" cy="1230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54A2F9-DF19-4EF7-CE2D-FE7F35F5ED64}"/>
              </a:ext>
            </a:extLst>
          </p:cNvPr>
          <p:cNvSpPr/>
          <p:nvPr/>
        </p:nvSpPr>
        <p:spPr>
          <a:xfrm>
            <a:off x="1769978" y="4532143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7FF40-A4C5-A69D-7869-B0598B180539}"/>
              </a:ext>
            </a:extLst>
          </p:cNvPr>
          <p:cNvSpPr/>
          <p:nvPr/>
        </p:nvSpPr>
        <p:spPr>
          <a:xfrm>
            <a:off x="1401094" y="4532143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5DB25-3A27-D4AC-2115-217CA826C42F}"/>
              </a:ext>
            </a:extLst>
          </p:cNvPr>
          <p:cNvSpPr/>
          <p:nvPr/>
        </p:nvSpPr>
        <p:spPr>
          <a:xfrm>
            <a:off x="1032209" y="4532143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CB73D-4242-41DA-1D25-81D6949B7589}"/>
              </a:ext>
            </a:extLst>
          </p:cNvPr>
          <p:cNvSpPr/>
          <p:nvPr/>
        </p:nvSpPr>
        <p:spPr>
          <a:xfrm>
            <a:off x="658747" y="4532143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4CA7D-7BEA-55E8-579F-0A9554F1ED7F}"/>
              </a:ext>
            </a:extLst>
          </p:cNvPr>
          <p:cNvSpPr/>
          <p:nvPr/>
        </p:nvSpPr>
        <p:spPr>
          <a:xfrm>
            <a:off x="2138862" y="4532143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C87207-EF2A-AD75-B772-D357752AD2A2}"/>
              </a:ext>
            </a:extLst>
          </p:cNvPr>
          <p:cNvSpPr/>
          <p:nvPr/>
        </p:nvSpPr>
        <p:spPr>
          <a:xfrm>
            <a:off x="664981" y="1958317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519FF-EA46-C71A-3D48-D7FE36F968F9}"/>
              </a:ext>
            </a:extLst>
          </p:cNvPr>
          <p:cNvSpPr/>
          <p:nvPr/>
        </p:nvSpPr>
        <p:spPr>
          <a:xfrm>
            <a:off x="606285" y="2030013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06A37-12F0-07E6-3BB0-6A6762E3C329}"/>
              </a:ext>
            </a:extLst>
          </p:cNvPr>
          <p:cNvSpPr/>
          <p:nvPr/>
        </p:nvSpPr>
        <p:spPr>
          <a:xfrm>
            <a:off x="546411" y="2100768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E29ED7-C9F0-47BA-B778-B345FA6921F6}"/>
              </a:ext>
            </a:extLst>
          </p:cNvPr>
          <p:cNvSpPr/>
          <p:nvPr/>
        </p:nvSpPr>
        <p:spPr>
          <a:xfrm>
            <a:off x="1170749" y="1958317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7185E0-CD63-D5EC-545D-BE68F723F1B9}"/>
              </a:ext>
            </a:extLst>
          </p:cNvPr>
          <p:cNvSpPr/>
          <p:nvPr/>
        </p:nvSpPr>
        <p:spPr>
          <a:xfrm>
            <a:off x="1112053" y="2030013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0BA9D1-F381-CF64-1AEB-8280AF0B41B1}"/>
              </a:ext>
            </a:extLst>
          </p:cNvPr>
          <p:cNvSpPr/>
          <p:nvPr/>
        </p:nvSpPr>
        <p:spPr>
          <a:xfrm>
            <a:off x="1052179" y="2100768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F99E24-22C2-AEDD-9339-917D4252D11C}"/>
              </a:ext>
            </a:extLst>
          </p:cNvPr>
          <p:cNvSpPr/>
          <p:nvPr/>
        </p:nvSpPr>
        <p:spPr>
          <a:xfrm>
            <a:off x="1680284" y="1958317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172558-F1FC-5816-844A-2460446AE4C9}"/>
              </a:ext>
            </a:extLst>
          </p:cNvPr>
          <p:cNvSpPr/>
          <p:nvPr/>
        </p:nvSpPr>
        <p:spPr>
          <a:xfrm>
            <a:off x="1621588" y="2030013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659958-470C-2741-90B5-08EBF2B9825B}"/>
              </a:ext>
            </a:extLst>
          </p:cNvPr>
          <p:cNvSpPr/>
          <p:nvPr/>
        </p:nvSpPr>
        <p:spPr>
          <a:xfrm>
            <a:off x="1561714" y="2100768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800EE2-A576-0B6C-92D0-2A1073F484EF}"/>
              </a:ext>
            </a:extLst>
          </p:cNvPr>
          <p:cNvSpPr/>
          <p:nvPr/>
        </p:nvSpPr>
        <p:spPr>
          <a:xfrm>
            <a:off x="2196954" y="1955309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53651B-04BA-2886-4181-8C36FC3AE49C}"/>
              </a:ext>
            </a:extLst>
          </p:cNvPr>
          <p:cNvSpPr/>
          <p:nvPr/>
        </p:nvSpPr>
        <p:spPr>
          <a:xfrm>
            <a:off x="2138258" y="2027005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EF44B5-4ECC-0344-273C-CB82DB404C2D}"/>
              </a:ext>
            </a:extLst>
          </p:cNvPr>
          <p:cNvSpPr/>
          <p:nvPr/>
        </p:nvSpPr>
        <p:spPr>
          <a:xfrm>
            <a:off x="2078384" y="2097760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CD9D59-75B0-17BE-2489-098D96B81EE0}"/>
              </a:ext>
            </a:extLst>
          </p:cNvPr>
          <p:cNvSpPr/>
          <p:nvPr/>
        </p:nvSpPr>
        <p:spPr>
          <a:xfrm>
            <a:off x="2711078" y="1955309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3F4B94-9063-43A5-B51A-B32BF435E2F2}"/>
              </a:ext>
            </a:extLst>
          </p:cNvPr>
          <p:cNvSpPr/>
          <p:nvPr/>
        </p:nvSpPr>
        <p:spPr>
          <a:xfrm>
            <a:off x="2652382" y="2027005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FC71B2-24E9-8291-1960-ED8C5EB25510}"/>
              </a:ext>
            </a:extLst>
          </p:cNvPr>
          <p:cNvSpPr/>
          <p:nvPr/>
        </p:nvSpPr>
        <p:spPr>
          <a:xfrm>
            <a:off x="2592508" y="2097760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742B2-E6DF-AB2E-68E0-EE3BBBC4B404}"/>
              </a:ext>
            </a:extLst>
          </p:cNvPr>
          <p:cNvSpPr txBox="1"/>
          <p:nvPr/>
        </p:nvSpPr>
        <p:spPr>
          <a:xfrm>
            <a:off x="3164463" y="205912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…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6ADC8670-5266-2D78-FFDC-54823B24B589}"/>
              </a:ext>
            </a:extLst>
          </p:cNvPr>
          <p:cNvSpPr/>
          <p:nvPr/>
        </p:nvSpPr>
        <p:spPr>
          <a:xfrm rot="10800000">
            <a:off x="2719754" y="3234377"/>
            <a:ext cx="621323" cy="466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864A35-479E-CEED-0C7B-5DCD9E850B67}"/>
              </a:ext>
            </a:extLst>
          </p:cNvPr>
          <p:cNvSpPr txBox="1"/>
          <p:nvPr/>
        </p:nvSpPr>
        <p:spPr>
          <a:xfrm>
            <a:off x="374627" y="3170383"/>
            <a:ext cx="2052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err="1">
                <a:solidFill>
                  <a:srgbClr val="0070C0"/>
                </a:solidFill>
              </a:rPr>
              <a:t>Réseau</a:t>
            </a:r>
            <a:r>
              <a:rPr lang="en-GB" i="1">
                <a:solidFill>
                  <a:srgbClr val="0070C0"/>
                </a:solidFill>
              </a:rPr>
              <a:t> de neurones</a:t>
            </a:r>
          </a:p>
          <a:p>
            <a:r>
              <a:rPr lang="en-GB" i="1">
                <a:solidFill>
                  <a:srgbClr val="0070C0"/>
                </a:solidFill>
              </a:rPr>
              <a:t>à convolution </a:t>
            </a:r>
            <a:r>
              <a:rPr lang="en-GB" i="1" err="1">
                <a:solidFill>
                  <a:srgbClr val="0070C0"/>
                </a:solidFill>
              </a:rPr>
              <a:t>ou</a:t>
            </a:r>
            <a:r>
              <a:rPr lang="en-GB" i="1">
                <a:solidFill>
                  <a:srgbClr val="0070C0"/>
                </a:solidFill>
              </a:rPr>
              <a:t> </a:t>
            </a:r>
          </a:p>
          <a:p>
            <a:r>
              <a:rPr lang="en-GB" i="1">
                <a:solidFill>
                  <a:srgbClr val="0070C0"/>
                </a:solidFill>
              </a:rPr>
              <a:t>transformer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0F14C6-08D4-6E51-84EF-3151AB594E38}"/>
              </a:ext>
            </a:extLst>
          </p:cNvPr>
          <p:cNvSpPr txBox="1"/>
          <p:nvPr/>
        </p:nvSpPr>
        <p:spPr>
          <a:xfrm>
            <a:off x="606285" y="6088178"/>
            <a:ext cx="5202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Encodeur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: </a:t>
            </a:r>
            <a:r>
              <a:rPr lang="en-GB" sz="2000" dirty="0" err="1">
                <a:solidFill>
                  <a:srgbClr val="002060"/>
                </a:solidFill>
              </a:rPr>
              <a:t>crée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une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représentation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haute dimension de </a:t>
            </a:r>
            <a:r>
              <a:rPr lang="en-GB" sz="2000" dirty="0" err="1">
                <a:solidFill>
                  <a:srgbClr val="002060"/>
                </a:solidFill>
              </a:rPr>
              <a:t>l’image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18D952-66D4-B2EC-1BE6-841B6C2642BD}"/>
              </a:ext>
            </a:extLst>
          </p:cNvPr>
          <p:cNvSpPr/>
          <p:nvPr/>
        </p:nvSpPr>
        <p:spPr>
          <a:xfrm>
            <a:off x="7543800" y="2775857"/>
            <a:ext cx="3135086" cy="856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décodeur</a:t>
            </a:r>
            <a:endParaRPr lang="en-GB"/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B44EE50C-DDD7-90E7-ACEB-F53040A8A8EA}"/>
              </a:ext>
            </a:extLst>
          </p:cNvPr>
          <p:cNvCxnSpPr/>
          <p:nvPr/>
        </p:nvCxnSpPr>
        <p:spPr>
          <a:xfrm>
            <a:off x="5808745" y="2352645"/>
            <a:ext cx="1502228" cy="881732"/>
          </a:xfrm>
          <a:prstGeom prst="bentConnector3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3DBA62A-33F6-B6C5-BB5E-3D7348A69910}"/>
              </a:ext>
            </a:extLst>
          </p:cNvPr>
          <p:cNvSpPr txBox="1"/>
          <p:nvPr/>
        </p:nvSpPr>
        <p:spPr>
          <a:xfrm>
            <a:off x="8624963" y="1728786"/>
            <a:ext cx="30649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1A8832-450D-4CE9-B724-8B9E9168AD5C}"/>
              </a:ext>
            </a:extLst>
          </p:cNvPr>
          <p:cNvSpPr txBox="1"/>
          <p:nvPr/>
        </p:nvSpPr>
        <p:spPr>
          <a:xfrm>
            <a:off x="9017996" y="1728786"/>
            <a:ext cx="2616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3A00DB-7158-FC06-1F91-1DCD34213580}"/>
              </a:ext>
            </a:extLst>
          </p:cNvPr>
          <p:cNvSpPr txBox="1"/>
          <p:nvPr/>
        </p:nvSpPr>
        <p:spPr>
          <a:xfrm>
            <a:off x="8300858" y="1730147"/>
            <a:ext cx="2375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FD21BF-F22A-2AA6-1878-2963516D4E7B}"/>
              </a:ext>
            </a:extLst>
          </p:cNvPr>
          <p:cNvSpPr txBox="1"/>
          <p:nvPr/>
        </p:nvSpPr>
        <p:spPr>
          <a:xfrm>
            <a:off x="7914742" y="1722591"/>
            <a:ext cx="2952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451CD2-CEA1-EE0A-C316-DB5183D968DB}"/>
              </a:ext>
            </a:extLst>
          </p:cNvPr>
          <p:cNvSpPr txBox="1"/>
          <p:nvPr/>
        </p:nvSpPr>
        <p:spPr>
          <a:xfrm>
            <a:off x="7578440" y="1728428"/>
            <a:ext cx="2904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19F597-AC40-30B1-25C2-4D8A182C64F2}"/>
              </a:ext>
            </a:extLst>
          </p:cNvPr>
          <p:cNvSpPr txBox="1"/>
          <p:nvPr/>
        </p:nvSpPr>
        <p:spPr>
          <a:xfrm>
            <a:off x="9346404" y="1734694"/>
            <a:ext cx="3000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68D505-F69E-31CC-F57B-53F31E5B452D}"/>
              </a:ext>
            </a:extLst>
          </p:cNvPr>
          <p:cNvSpPr txBox="1"/>
          <p:nvPr/>
        </p:nvSpPr>
        <p:spPr>
          <a:xfrm>
            <a:off x="9712596" y="1736926"/>
            <a:ext cx="2824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02D584-C5BD-9B18-90E9-44B3103E9726}"/>
              </a:ext>
            </a:extLst>
          </p:cNvPr>
          <p:cNvSpPr txBox="1"/>
          <p:nvPr/>
        </p:nvSpPr>
        <p:spPr>
          <a:xfrm>
            <a:off x="7543800" y="3724381"/>
            <a:ext cx="3914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@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E2DB8E3F-698B-12C2-19CF-A9F78F8103C2}"/>
              </a:ext>
            </a:extLst>
          </p:cNvPr>
          <p:cNvSpPr/>
          <p:nvPr/>
        </p:nvSpPr>
        <p:spPr>
          <a:xfrm rot="10800000">
            <a:off x="8947672" y="2224866"/>
            <a:ext cx="621323" cy="466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5BE51D-1D72-A55B-92E0-AE740BAC4447}"/>
              </a:ext>
            </a:extLst>
          </p:cNvPr>
          <p:cNvSpPr txBox="1"/>
          <p:nvPr/>
        </p:nvSpPr>
        <p:spPr>
          <a:xfrm>
            <a:off x="9054946" y="3709221"/>
            <a:ext cx="30649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33CCCD-9CE3-B9E3-D733-4AF62AF63FEC}"/>
              </a:ext>
            </a:extLst>
          </p:cNvPr>
          <p:cNvSpPr txBox="1"/>
          <p:nvPr/>
        </p:nvSpPr>
        <p:spPr>
          <a:xfrm>
            <a:off x="9447979" y="3709221"/>
            <a:ext cx="2616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AE51AF-B0B3-8680-1030-AE61A45136B6}"/>
              </a:ext>
            </a:extLst>
          </p:cNvPr>
          <p:cNvSpPr txBox="1"/>
          <p:nvPr/>
        </p:nvSpPr>
        <p:spPr>
          <a:xfrm>
            <a:off x="8730841" y="3710582"/>
            <a:ext cx="2375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139263-FA84-3F0F-F038-1BA3F5335A2B}"/>
              </a:ext>
            </a:extLst>
          </p:cNvPr>
          <p:cNvSpPr txBox="1"/>
          <p:nvPr/>
        </p:nvSpPr>
        <p:spPr>
          <a:xfrm>
            <a:off x="8344725" y="3703026"/>
            <a:ext cx="2952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A816E0-0B32-824E-B593-2BD229DAACF5}"/>
              </a:ext>
            </a:extLst>
          </p:cNvPr>
          <p:cNvSpPr txBox="1"/>
          <p:nvPr/>
        </p:nvSpPr>
        <p:spPr>
          <a:xfrm>
            <a:off x="8008423" y="3708863"/>
            <a:ext cx="2904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7BF47B-A373-3666-13CB-590867E38F1C}"/>
              </a:ext>
            </a:extLst>
          </p:cNvPr>
          <p:cNvSpPr txBox="1"/>
          <p:nvPr/>
        </p:nvSpPr>
        <p:spPr>
          <a:xfrm>
            <a:off x="9776387" y="3715129"/>
            <a:ext cx="3000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922CD8-F3E5-6DF9-E02C-B6867E12F816}"/>
              </a:ext>
            </a:extLst>
          </p:cNvPr>
          <p:cNvSpPr txBox="1"/>
          <p:nvPr/>
        </p:nvSpPr>
        <p:spPr>
          <a:xfrm>
            <a:off x="10142579" y="3717361"/>
            <a:ext cx="2824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C9B620-01E5-3559-3693-FD1FFF852A4E}"/>
              </a:ext>
            </a:extLst>
          </p:cNvPr>
          <p:cNvSpPr txBox="1"/>
          <p:nvPr/>
        </p:nvSpPr>
        <p:spPr>
          <a:xfrm>
            <a:off x="6846749" y="4644798"/>
            <a:ext cx="520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Décodeur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: </a:t>
            </a:r>
            <a:r>
              <a:rPr lang="en-GB" sz="2000" dirty="0" err="1">
                <a:solidFill>
                  <a:srgbClr val="002060"/>
                </a:solidFill>
              </a:rPr>
              <a:t>génère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une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séquence</a:t>
            </a:r>
            <a:r>
              <a:rPr lang="en-GB" sz="2000" dirty="0">
                <a:solidFill>
                  <a:srgbClr val="002060"/>
                </a:solidFill>
              </a:rPr>
              <a:t> de </a:t>
            </a:r>
            <a:r>
              <a:rPr lang="en-GB" sz="2000" dirty="0" err="1">
                <a:solidFill>
                  <a:srgbClr val="002060"/>
                </a:solidFill>
              </a:rPr>
              <a:t>lettres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à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partir</a:t>
            </a:r>
            <a:r>
              <a:rPr lang="en-GB" sz="2000" dirty="0">
                <a:solidFill>
                  <a:srgbClr val="002060"/>
                </a:solidFill>
              </a:rPr>
              <a:t> de la </a:t>
            </a:r>
            <a:r>
              <a:rPr lang="en-GB" sz="2000" dirty="0" err="1">
                <a:solidFill>
                  <a:srgbClr val="002060"/>
                </a:solidFill>
              </a:rPr>
              <a:t>représentation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haute dimension et des </a:t>
            </a:r>
            <a:r>
              <a:rPr lang="en-GB" sz="2000" dirty="0" err="1">
                <a:solidFill>
                  <a:srgbClr val="002060"/>
                </a:solidFill>
              </a:rPr>
              <a:t>lettres</a:t>
            </a:r>
            <a:r>
              <a:rPr lang="en-GB" sz="2000" dirty="0">
                <a:solidFill>
                  <a:srgbClr val="002060"/>
                </a:solidFill>
              </a:rPr>
              <a:t> déjà </a:t>
            </a:r>
            <a:r>
              <a:rPr lang="en-GB" sz="2000" dirty="0" err="1">
                <a:solidFill>
                  <a:srgbClr val="002060"/>
                </a:solidFill>
              </a:rPr>
              <a:t>prédites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E9ABDC-8BFE-9820-CFE2-9E55CE8F1B0D}"/>
              </a:ext>
            </a:extLst>
          </p:cNvPr>
          <p:cNvSpPr/>
          <p:nvPr/>
        </p:nvSpPr>
        <p:spPr>
          <a:xfrm>
            <a:off x="5191049" y="4534194"/>
            <a:ext cx="308406" cy="140644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D627F01-4EAF-22CA-EAAB-9C178B6A33E5}"/>
              </a:ext>
            </a:extLst>
          </p:cNvPr>
          <p:cNvSpPr/>
          <p:nvPr/>
        </p:nvSpPr>
        <p:spPr>
          <a:xfrm>
            <a:off x="5281276" y="1995910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27780DB-2F0B-5449-4F5D-047C77F295B9}"/>
              </a:ext>
            </a:extLst>
          </p:cNvPr>
          <p:cNvSpPr/>
          <p:nvPr/>
        </p:nvSpPr>
        <p:spPr>
          <a:xfrm>
            <a:off x="5222580" y="2067606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E9D6D3A-C6FF-689A-C5C9-321BE5B667FF}"/>
              </a:ext>
            </a:extLst>
          </p:cNvPr>
          <p:cNvSpPr/>
          <p:nvPr/>
        </p:nvSpPr>
        <p:spPr>
          <a:xfrm>
            <a:off x="5162706" y="2138361"/>
            <a:ext cx="308406" cy="50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13E5B3-61A2-4BCE-C2D4-DBA7065CA5B0}"/>
              </a:ext>
            </a:extLst>
          </p:cNvPr>
          <p:cNvSpPr txBox="1"/>
          <p:nvPr/>
        </p:nvSpPr>
        <p:spPr>
          <a:xfrm>
            <a:off x="7779464" y="6040679"/>
            <a:ext cx="276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+ </a:t>
            </a:r>
            <a:r>
              <a:rPr lang="en-GB" sz="2000" err="1">
                <a:solidFill>
                  <a:srgbClr val="002060"/>
                </a:solidFill>
              </a:rPr>
              <a:t>mécanisme</a:t>
            </a:r>
            <a:r>
              <a:rPr lang="en-GB" sz="2000">
                <a:solidFill>
                  <a:srgbClr val="002060"/>
                </a:solidFill>
              </a:rPr>
              <a:t> </a:t>
            </a:r>
            <a:r>
              <a:rPr lang="en-GB" sz="2000" err="1">
                <a:solidFill>
                  <a:srgbClr val="002060"/>
                </a:solidFill>
              </a:rPr>
              <a:t>d’attention</a:t>
            </a:r>
            <a:endParaRPr lang="en-GB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1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Une </a:t>
            </a:r>
            <a:r>
              <a:rPr lang="en-GB" err="1">
                <a:solidFill>
                  <a:srgbClr val="E16F55"/>
                </a:solidFill>
              </a:rPr>
              <a:t>brève</a:t>
            </a:r>
            <a:r>
              <a:rPr lang="en-GB">
                <a:solidFill>
                  <a:srgbClr val="E16F55"/>
                </a:solidFill>
              </a:rPr>
              <a:t> </a:t>
            </a:r>
            <a:r>
              <a:rPr lang="en-GB" err="1">
                <a:solidFill>
                  <a:srgbClr val="E16F55"/>
                </a:solidFill>
              </a:rPr>
              <a:t>histoire</a:t>
            </a:r>
            <a:r>
              <a:rPr lang="en-GB">
                <a:solidFill>
                  <a:srgbClr val="E16F55"/>
                </a:solidFill>
              </a:rPr>
              <a:t> de </a:t>
            </a:r>
            <a:r>
              <a:rPr lang="en-GB" err="1">
                <a:solidFill>
                  <a:srgbClr val="E16F55"/>
                </a:solidFill>
              </a:rPr>
              <a:t>l’HTR</a:t>
            </a:r>
            <a:endParaRPr lang="en-GB">
              <a:solidFill>
                <a:srgbClr val="E16F55"/>
              </a:solidFill>
            </a:endParaRPr>
          </a:p>
        </p:txBody>
      </p:sp>
      <p:pic>
        <p:nvPicPr>
          <p:cNvPr id="2" name="Scan" descr="Scan">
            <a:hlinkClick r:id="" action="ppaction://media"/>
            <a:extLst>
              <a:ext uri="{FF2B5EF4-FFF2-40B4-BE49-F238E27FC236}">
                <a16:creationId xmlns:a16="http://schemas.microsoft.com/office/drawing/2014/main" id="{ED228A64-1E76-0D43-B518-3345CD56B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399" y="1124403"/>
            <a:ext cx="6934201" cy="4622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07E100-3105-A74A-BE7A-741E81761015}"/>
              </a:ext>
            </a:extLst>
          </p:cNvPr>
          <p:cNvSpPr txBox="1"/>
          <p:nvPr/>
        </p:nvSpPr>
        <p:spPr>
          <a:xfrm>
            <a:off x="2285999" y="602326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29215C"/>
                </a:solidFill>
              </a:rPr>
              <a:t>Théodore </a:t>
            </a:r>
            <a:r>
              <a:rPr lang="en-GB" sz="1600" err="1">
                <a:solidFill>
                  <a:srgbClr val="29215C"/>
                </a:solidFill>
              </a:rPr>
              <a:t>Bluche</a:t>
            </a:r>
            <a:r>
              <a:rPr lang="en-GB" sz="1600">
                <a:solidFill>
                  <a:srgbClr val="29215C"/>
                </a:solidFill>
              </a:rPr>
              <a:t>, Jérôme </a:t>
            </a:r>
            <a:r>
              <a:rPr lang="en-GB" sz="1600" err="1">
                <a:solidFill>
                  <a:srgbClr val="29215C"/>
                </a:solidFill>
              </a:rPr>
              <a:t>Louradour</a:t>
            </a:r>
            <a:r>
              <a:rPr lang="en-GB" sz="1600">
                <a:solidFill>
                  <a:srgbClr val="29215C"/>
                </a:solidFill>
              </a:rPr>
              <a:t>, Ronaldo Messina. Scan, Attend and Read: End-to-End Handwritten Paragraph Recognition with MDLSTM Attention. ICDAR, 2017,</a:t>
            </a:r>
          </a:p>
        </p:txBody>
      </p:sp>
    </p:spTree>
    <p:extLst>
      <p:ext uri="{BB962C8B-B14F-4D97-AF65-F5344CB8AC3E}">
        <p14:creationId xmlns:p14="http://schemas.microsoft.com/office/powerpoint/2010/main" val="150494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E16F55"/>
                </a:solidFill>
              </a:rPr>
              <a:t>Cas </a:t>
            </a:r>
            <a:r>
              <a:rPr lang="en-GB" sz="3600" err="1">
                <a:solidFill>
                  <a:srgbClr val="E16F55"/>
                </a:solidFill>
              </a:rPr>
              <a:t>d’usage</a:t>
            </a:r>
            <a:r>
              <a:rPr lang="en-GB" sz="3600">
                <a:solidFill>
                  <a:srgbClr val="E16F55"/>
                </a:solidFill>
              </a:rPr>
              <a:t>: transcription pour la recherche plein-</a:t>
            </a:r>
            <a:r>
              <a:rPr lang="en-GB" sz="3600" err="1">
                <a:solidFill>
                  <a:srgbClr val="E16F55"/>
                </a:solidFill>
              </a:rPr>
              <a:t>texte</a:t>
            </a:r>
            <a:endParaRPr lang="en-GB" sz="3600">
              <a:solidFill>
                <a:srgbClr val="E16F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78C34-5A12-5D25-3323-0A23B15C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735370"/>
            <a:ext cx="4897676" cy="4753627"/>
          </a:xfrm>
          <a:prstGeom prst="rect">
            <a:avLst/>
          </a:prstGeom>
        </p:spPr>
      </p:pic>
      <p:sp>
        <p:nvSpPr>
          <p:cNvPr id="12" name="Can 11">
            <a:extLst>
              <a:ext uri="{FF2B5EF4-FFF2-40B4-BE49-F238E27FC236}">
                <a16:creationId xmlns:a16="http://schemas.microsoft.com/office/drawing/2014/main" id="{4FD92BE5-A6F1-6124-D8A7-E14F747E3FE4}"/>
              </a:ext>
            </a:extLst>
          </p:cNvPr>
          <p:cNvSpPr/>
          <p:nvPr/>
        </p:nvSpPr>
        <p:spPr>
          <a:xfrm>
            <a:off x="1089490" y="3153426"/>
            <a:ext cx="876822" cy="13778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Images</a:t>
            </a:r>
          </a:p>
          <a:p>
            <a:pPr algn="ctr"/>
            <a:r>
              <a:rPr lang="en-GB"/>
              <a:t>PDF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C6FA7ECD-697A-3113-6AC1-1D5C5EF664CE}"/>
              </a:ext>
            </a:extLst>
          </p:cNvPr>
          <p:cNvSpPr/>
          <p:nvPr/>
        </p:nvSpPr>
        <p:spPr>
          <a:xfrm>
            <a:off x="3118982" y="3429000"/>
            <a:ext cx="1701314" cy="9269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HTR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15FB37D-A9B1-F148-8FBB-A39ED77B47F3}"/>
              </a:ext>
            </a:extLst>
          </p:cNvPr>
          <p:cNvSpPr/>
          <p:nvPr/>
        </p:nvSpPr>
        <p:spPr>
          <a:xfrm>
            <a:off x="2416272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BC75570-EEC3-F1EE-D0CD-05A2AA286824}"/>
              </a:ext>
            </a:extLst>
          </p:cNvPr>
          <p:cNvSpPr/>
          <p:nvPr/>
        </p:nvSpPr>
        <p:spPr>
          <a:xfrm>
            <a:off x="5212915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41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E16F55"/>
                </a:solidFill>
              </a:rPr>
              <a:t>Cas </a:t>
            </a:r>
            <a:r>
              <a:rPr lang="en-GB" sz="3600" err="1">
                <a:solidFill>
                  <a:srgbClr val="E16F55"/>
                </a:solidFill>
              </a:rPr>
              <a:t>d’usage</a:t>
            </a:r>
            <a:r>
              <a:rPr lang="en-GB" sz="3600">
                <a:solidFill>
                  <a:srgbClr val="E16F55"/>
                </a:solidFill>
              </a:rPr>
              <a:t>: transcription pour </a:t>
            </a:r>
            <a:r>
              <a:rPr lang="en-GB" sz="3600" err="1">
                <a:solidFill>
                  <a:srgbClr val="E16F55"/>
                </a:solidFill>
              </a:rPr>
              <a:t>l’extraction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d’informations</a:t>
            </a:r>
            <a:endParaRPr lang="en-GB" sz="3600">
              <a:solidFill>
                <a:srgbClr val="E16F55"/>
              </a:solidFill>
            </a:endParaRP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4725129C-6B5F-CC91-C203-44AFF53CA070}"/>
              </a:ext>
            </a:extLst>
          </p:cNvPr>
          <p:cNvSpPr/>
          <p:nvPr/>
        </p:nvSpPr>
        <p:spPr>
          <a:xfrm>
            <a:off x="1089490" y="3153426"/>
            <a:ext cx="876822" cy="13778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Images</a:t>
            </a:r>
          </a:p>
          <a:p>
            <a:pPr algn="ctr"/>
            <a:r>
              <a:rPr lang="en-GB"/>
              <a:t>PDF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D320345-F6F1-04EB-00B6-87706B35435F}"/>
              </a:ext>
            </a:extLst>
          </p:cNvPr>
          <p:cNvSpPr/>
          <p:nvPr/>
        </p:nvSpPr>
        <p:spPr>
          <a:xfrm>
            <a:off x="3118982" y="3429000"/>
            <a:ext cx="1701314" cy="9269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HTR+NER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D566B34-7C9B-D463-FB33-B11CAB1E72E5}"/>
              </a:ext>
            </a:extLst>
          </p:cNvPr>
          <p:cNvSpPr/>
          <p:nvPr/>
        </p:nvSpPr>
        <p:spPr>
          <a:xfrm>
            <a:off x="2416272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DFB98F-037F-F54D-39F4-62DF2DECDC0A}"/>
              </a:ext>
            </a:extLst>
          </p:cNvPr>
          <p:cNvSpPr/>
          <p:nvPr/>
        </p:nvSpPr>
        <p:spPr>
          <a:xfrm>
            <a:off x="5212915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73D54-9419-059D-3B93-115AD5D51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58" y="1516001"/>
            <a:ext cx="3859086" cy="2326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6A8DD-89EE-6DCC-FBFA-F6C71971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716" y="3976842"/>
            <a:ext cx="4384370" cy="2025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66027-7E64-6E11-25D7-2A6843D64B6F}"/>
              </a:ext>
            </a:extLst>
          </p:cNvPr>
          <p:cNvSpPr txBox="1"/>
          <p:nvPr/>
        </p:nvSpPr>
        <p:spPr>
          <a:xfrm>
            <a:off x="1864037" y="5620817"/>
            <a:ext cx="314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NER: Named-Entity Recognition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D5E32-1BA4-6BC7-1B84-6630ABC5111D}"/>
              </a:ext>
            </a:extLst>
          </p:cNvPr>
          <p:cNvSpPr txBox="1"/>
          <p:nvPr/>
        </p:nvSpPr>
        <p:spPr>
          <a:xfrm>
            <a:off x="6365716" y="6136352"/>
            <a:ext cx="378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err="1"/>
              <a:t>Fichier</a:t>
            </a:r>
            <a:r>
              <a:rPr lang="en-GB" sz="1600" i="1"/>
              <a:t> Index Serie X1A, Archives </a:t>
            </a:r>
            <a:r>
              <a:rPr lang="en-GB" sz="1600" i="1" err="1"/>
              <a:t>Nationales</a:t>
            </a:r>
            <a:endParaRPr lang="en-GB" sz="1600" i="1"/>
          </a:p>
          <a:p>
            <a:r>
              <a:rPr lang="en-GB" sz="1600" i="1" err="1"/>
              <a:t>Projet</a:t>
            </a:r>
            <a:r>
              <a:rPr lang="en-GB" sz="1600" i="1"/>
              <a:t> SIMARA</a:t>
            </a:r>
          </a:p>
        </p:txBody>
      </p:sp>
    </p:spTree>
    <p:extLst>
      <p:ext uri="{BB962C8B-B14F-4D97-AF65-F5344CB8AC3E}">
        <p14:creationId xmlns:p14="http://schemas.microsoft.com/office/powerpoint/2010/main" val="325921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A923-1E09-144F-A16E-B3CEF777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E16F55"/>
                </a:solidFill>
              </a:rPr>
              <a:t>Reconnaissance </a:t>
            </a:r>
            <a:r>
              <a:rPr lang="fr-FR" sz="4000" dirty="0">
                <a:solidFill>
                  <a:srgbClr val="E16F55"/>
                </a:solidFill>
              </a:rPr>
              <a:t>d’écriture </a:t>
            </a:r>
            <a:r>
              <a:rPr lang="en-GB" sz="4000" dirty="0">
                <a:solidFill>
                  <a:srgbClr val="E16F55"/>
                </a:solidFill>
              </a:rPr>
              <a:t>:  </a:t>
            </a:r>
            <a:r>
              <a:rPr lang="fr-FR" sz="4000" dirty="0">
                <a:solidFill>
                  <a:srgbClr val="E16F55"/>
                </a:solidFill>
              </a:rPr>
              <a:t>un</a:t>
            </a:r>
            <a:r>
              <a:rPr lang="en-GB" sz="4000" dirty="0">
                <a:solidFill>
                  <a:srgbClr val="E16F55"/>
                </a:solidFill>
              </a:rPr>
              <a:t> </a:t>
            </a:r>
            <a:r>
              <a:rPr lang="fr-FR" sz="4000" dirty="0">
                <a:solidFill>
                  <a:srgbClr val="E16F55"/>
                </a:solidFill>
              </a:rPr>
              <a:t>défi</a:t>
            </a:r>
            <a:r>
              <a:rPr lang="en-GB" sz="4000" dirty="0">
                <a:solidFill>
                  <a:srgbClr val="E16F55"/>
                </a:solidFill>
              </a:rPr>
              <a:t> pour </a:t>
            </a:r>
            <a:r>
              <a:rPr lang="en-GB" sz="4000" dirty="0" err="1">
                <a:solidFill>
                  <a:srgbClr val="E16F55"/>
                </a:solidFill>
              </a:rPr>
              <a:t>l’IA</a:t>
            </a:r>
            <a:endParaRPr lang="en-GB" sz="4000" dirty="0">
              <a:solidFill>
                <a:srgbClr val="E16F5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A9E32-23D1-9A42-BB5D-A1C5ADF55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93"/>
          <a:stretch/>
        </p:blipFill>
        <p:spPr>
          <a:xfrm>
            <a:off x="5541886" y="1694567"/>
            <a:ext cx="5190203" cy="2891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3769F-F1FC-C74D-B06E-03EC04FD4438}"/>
              </a:ext>
            </a:extLst>
          </p:cNvPr>
          <p:cNvSpPr txBox="1"/>
          <p:nvPr/>
        </p:nvSpPr>
        <p:spPr>
          <a:xfrm>
            <a:off x="5383341" y="4897798"/>
            <a:ext cx="5803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</a:rPr>
              <a:t>Mais les performances de la machine sont encore </a:t>
            </a:r>
            <a:r>
              <a:rPr lang="fr-FR" sz="2800" strike="sngStrike">
                <a:solidFill>
                  <a:srgbClr val="002060"/>
                </a:solidFill>
              </a:rPr>
              <a:t>loin</a:t>
            </a:r>
            <a:r>
              <a:rPr lang="fr-FR" sz="2800">
                <a:solidFill>
                  <a:srgbClr val="002060"/>
                </a:solidFill>
              </a:rPr>
              <a:t> derrière celles de l’humain</a:t>
            </a:r>
          </a:p>
        </p:txBody>
      </p:sp>
      <p:pic>
        <p:nvPicPr>
          <p:cNvPr id="1026" name="Picture 2" descr="First image in Shepard's patent for his Apparatus for Reading. This he characterized as a &quot;general arrangement of scanning means according to my invention.">
            <a:extLst>
              <a:ext uri="{FF2B5EF4-FFF2-40B4-BE49-F238E27FC236}">
                <a16:creationId xmlns:a16="http://schemas.microsoft.com/office/drawing/2014/main" id="{ECE34ED6-AF5A-9F41-F4CD-B362A6B5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03" y="1694566"/>
            <a:ext cx="3095152" cy="44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8AF08-2B37-766C-7417-43FA75722348}"/>
              </a:ext>
            </a:extLst>
          </p:cNvPr>
          <p:cNvSpPr txBox="1"/>
          <p:nvPr/>
        </p:nvSpPr>
        <p:spPr>
          <a:xfrm>
            <a:off x="1184368" y="6256690"/>
            <a:ext cx="3183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https://</a:t>
            </a:r>
            <a:r>
              <a:rPr lang="en-GB" sz="1100" err="1"/>
              <a:t>patents.google.com</a:t>
            </a:r>
            <a:r>
              <a:rPr lang="en-GB" sz="1100"/>
              <a:t>/patent/US2663758A/</a:t>
            </a:r>
            <a:r>
              <a:rPr lang="en-GB" sz="1100" err="1"/>
              <a:t>en</a:t>
            </a:r>
            <a:endParaRPr lang="en-GB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07E22-8159-7D10-3011-CEEA56C2ABBC}"/>
              </a:ext>
            </a:extLst>
          </p:cNvPr>
          <p:cNvSpPr txBox="1"/>
          <p:nvPr/>
        </p:nvSpPr>
        <p:spPr>
          <a:xfrm>
            <a:off x="2449940" y="16885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1951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6C9E5-133C-0683-BE27-D4E404C88F9E}"/>
              </a:ext>
            </a:extLst>
          </p:cNvPr>
          <p:cNvSpPr txBox="1"/>
          <p:nvPr/>
        </p:nvSpPr>
        <p:spPr>
          <a:xfrm>
            <a:off x="7823747" y="44016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1960</a:t>
            </a:r>
          </a:p>
        </p:txBody>
      </p:sp>
    </p:spTree>
    <p:extLst>
      <p:ext uri="{BB962C8B-B14F-4D97-AF65-F5344CB8AC3E}">
        <p14:creationId xmlns:p14="http://schemas.microsoft.com/office/powerpoint/2010/main" val="392601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E16F55"/>
                </a:solidFill>
              </a:rPr>
              <a:t>Cas </a:t>
            </a:r>
            <a:r>
              <a:rPr lang="en-GB" sz="3600" err="1">
                <a:solidFill>
                  <a:srgbClr val="E16F55"/>
                </a:solidFill>
              </a:rPr>
              <a:t>d’usage</a:t>
            </a:r>
            <a:r>
              <a:rPr lang="en-GB" sz="3600">
                <a:solidFill>
                  <a:srgbClr val="E16F55"/>
                </a:solidFill>
              </a:rPr>
              <a:t>: transcription pour </a:t>
            </a:r>
            <a:r>
              <a:rPr lang="en-GB" sz="3600" err="1">
                <a:solidFill>
                  <a:srgbClr val="E16F55"/>
                </a:solidFill>
              </a:rPr>
              <a:t>l’extraction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d’informations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structurées</a:t>
            </a:r>
            <a:endParaRPr lang="en-GB" sz="3600">
              <a:solidFill>
                <a:srgbClr val="E16F55"/>
              </a:solidFill>
            </a:endParaRP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4725129C-6B5F-CC91-C203-44AFF53CA070}"/>
              </a:ext>
            </a:extLst>
          </p:cNvPr>
          <p:cNvSpPr/>
          <p:nvPr/>
        </p:nvSpPr>
        <p:spPr>
          <a:xfrm>
            <a:off x="1089490" y="3153426"/>
            <a:ext cx="876822" cy="13778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Images</a:t>
            </a:r>
          </a:p>
          <a:p>
            <a:pPr algn="ctr"/>
            <a:r>
              <a:rPr lang="en-GB"/>
              <a:t>PDF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D320345-F6F1-04EB-00B6-87706B35435F}"/>
              </a:ext>
            </a:extLst>
          </p:cNvPr>
          <p:cNvSpPr/>
          <p:nvPr/>
        </p:nvSpPr>
        <p:spPr>
          <a:xfrm>
            <a:off x="3118982" y="3429000"/>
            <a:ext cx="1701314" cy="9269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DLA + HTR+NER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D566B34-7C9B-D463-FB33-B11CAB1E72E5}"/>
              </a:ext>
            </a:extLst>
          </p:cNvPr>
          <p:cNvSpPr/>
          <p:nvPr/>
        </p:nvSpPr>
        <p:spPr>
          <a:xfrm>
            <a:off x="2416272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DFB98F-037F-F54D-39F4-62DF2DECDC0A}"/>
              </a:ext>
            </a:extLst>
          </p:cNvPr>
          <p:cNvSpPr/>
          <p:nvPr/>
        </p:nvSpPr>
        <p:spPr>
          <a:xfrm>
            <a:off x="5212915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66027-7E64-6E11-25D7-2A6843D64B6F}"/>
              </a:ext>
            </a:extLst>
          </p:cNvPr>
          <p:cNvSpPr txBox="1"/>
          <p:nvPr/>
        </p:nvSpPr>
        <p:spPr>
          <a:xfrm>
            <a:off x="1719766" y="5630303"/>
            <a:ext cx="319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NER : Named-Entity Recognition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5811E-F102-6084-A892-1C7D18ED62A4}"/>
              </a:ext>
            </a:extLst>
          </p:cNvPr>
          <p:cNvSpPr txBox="1"/>
          <p:nvPr/>
        </p:nvSpPr>
        <p:spPr>
          <a:xfrm>
            <a:off x="1575497" y="5276866"/>
            <a:ext cx="324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DLA : Document Layout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74B26-5AB6-86C6-01CC-62C86172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0960"/>
            <a:ext cx="2799208" cy="4654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6CE2B-139F-6DF5-E514-15977D70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725" y="1329791"/>
            <a:ext cx="2921000" cy="3257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6654D1-40EF-E6B4-00DE-0418DC95E6D5}"/>
              </a:ext>
            </a:extLst>
          </p:cNvPr>
          <p:cNvSpPr txBox="1"/>
          <p:nvPr/>
        </p:nvSpPr>
        <p:spPr>
          <a:xfrm>
            <a:off x="5999884" y="6163484"/>
            <a:ext cx="345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err="1"/>
              <a:t>Registres</a:t>
            </a:r>
            <a:r>
              <a:rPr lang="en-GB" sz="1600" i="1"/>
              <a:t> </a:t>
            </a:r>
            <a:r>
              <a:rPr lang="en-GB" sz="1600" i="1" err="1"/>
              <a:t>paroissiaux</a:t>
            </a:r>
            <a:r>
              <a:rPr lang="en-GB" sz="1600" i="1"/>
              <a:t> du Québec, BANQ</a:t>
            </a:r>
          </a:p>
          <a:p>
            <a:r>
              <a:rPr lang="en-GB" sz="1600" i="1" err="1"/>
              <a:t>Projet</a:t>
            </a:r>
            <a:r>
              <a:rPr lang="en-GB" sz="1600" i="1"/>
              <a:t> e-</a:t>
            </a:r>
            <a:r>
              <a:rPr lang="en-GB" sz="1600" i="1" err="1"/>
              <a:t>Balsac</a:t>
            </a:r>
            <a:r>
              <a:rPr lang="en-GB" sz="1600" i="1"/>
              <a:t>, UQAC</a:t>
            </a:r>
          </a:p>
        </p:txBody>
      </p:sp>
    </p:spTree>
    <p:extLst>
      <p:ext uri="{BB962C8B-B14F-4D97-AF65-F5344CB8AC3E}">
        <p14:creationId xmlns:p14="http://schemas.microsoft.com/office/powerpoint/2010/main" val="3713630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1022303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E16F55"/>
                </a:solidFill>
              </a:rPr>
              <a:t>Cas </a:t>
            </a:r>
            <a:r>
              <a:rPr lang="en-GB" sz="3600" dirty="0" err="1">
                <a:solidFill>
                  <a:srgbClr val="E16F55"/>
                </a:solidFill>
              </a:rPr>
              <a:t>d’usage</a:t>
            </a:r>
            <a:r>
              <a:rPr lang="en-GB" sz="3600" dirty="0">
                <a:solidFill>
                  <a:srgbClr val="E16F55"/>
                </a:solidFill>
              </a:rPr>
              <a:t> : transcription pour </a:t>
            </a:r>
            <a:r>
              <a:rPr lang="en-GB" sz="3600" dirty="0" err="1">
                <a:solidFill>
                  <a:srgbClr val="E16F55"/>
                </a:solidFill>
              </a:rPr>
              <a:t>l’extraction</a:t>
            </a:r>
            <a:r>
              <a:rPr lang="en-GB" sz="3600" dirty="0">
                <a:solidFill>
                  <a:srgbClr val="E16F55"/>
                </a:solidFill>
              </a:rPr>
              <a:t> </a:t>
            </a:r>
            <a:r>
              <a:rPr lang="en-GB" sz="3600" dirty="0" err="1">
                <a:solidFill>
                  <a:srgbClr val="E16F55"/>
                </a:solidFill>
              </a:rPr>
              <a:t>d’informations</a:t>
            </a:r>
            <a:r>
              <a:rPr lang="en-GB" sz="3600" dirty="0">
                <a:solidFill>
                  <a:srgbClr val="E16F55"/>
                </a:solidFill>
              </a:rPr>
              <a:t> </a:t>
            </a:r>
            <a:r>
              <a:rPr lang="en-GB" sz="3600" i="1" dirty="0">
                <a:solidFill>
                  <a:srgbClr val="E16F55"/>
                </a:solidFill>
              </a:rPr>
              <a:t>très</a:t>
            </a:r>
            <a:r>
              <a:rPr lang="en-GB" sz="3600" dirty="0">
                <a:solidFill>
                  <a:srgbClr val="E16F55"/>
                </a:solidFill>
              </a:rPr>
              <a:t> </a:t>
            </a:r>
            <a:r>
              <a:rPr lang="en-GB" sz="3600" dirty="0" err="1">
                <a:solidFill>
                  <a:srgbClr val="E16F55"/>
                </a:solidFill>
              </a:rPr>
              <a:t>structurées</a:t>
            </a:r>
            <a:endParaRPr lang="en-GB" sz="3600" dirty="0">
              <a:solidFill>
                <a:srgbClr val="E16F55"/>
              </a:solidFill>
            </a:endParaRP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4725129C-6B5F-CC91-C203-44AFF53CA070}"/>
              </a:ext>
            </a:extLst>
          </p:cNvPr>
          <p:cNvSpPr/>
          <p:nvPr/>
        </p:nvSpPr>
        <p:spPr>
          <a:xfrm>
            <a:off x="1089490" y="3153426"/>
            <a:ext cx="876822" cy="13778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Images</a:t>
            </a:r>
          </a:p>
          <a:p>
            <a:pPr algn="ctr"/>
            <a:r>
              <a:rPr lang="en-GB"/>
              <a:t>PDF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D320345-F6F1-04EB-00B6-87706B35435F}"/>
              </a:ext>
            </a:extLst>
          </p:cNvPr>
          <p:cNvSpPr/>
          <p:nvPr/>
        </p:nvSpPr>
        <p:spPr>
          <a:xfrm>
            <a:off x="3118982" y="3429000"/>
            <a:ext cx="1701314" cy="9269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DLA + HTR+NER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D566B34-7C9B-D463-FB33-B11CAB1E72E5}"/>
              </a:ext>
            </a:extLst>
          </p:cNvPr>
          <p:cNvSpPr/>
          <p:nvPr/>
        </p:nvSpPr>
        <p:spPr>
          <a:xfrm>
            <a:off x="2416272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DFB98F-037F-F54D-39F4-62DF2DECDC0A}"/>
              </a:ext>
            </a:extLst>
          </p:cNvPr>
          <p:cNvSpPr/>
          <p:nvPr/>
        </p:nvSpPr>
        <p:spPr>
          <a:xfrm>
            <a:off x="5212915" y="3842358"/>
            <a:ext cx="350729" cy="16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66027-7E64-6E11-25D7-2A6843D64B6F}"/>
              </a:ext>
            </a:extLst>
          </p:cNvPr>
          <p:cNvSpPr txBox="1"/>
          <p:nvPr/>
        </p:nvSpPr>
        <p:spPr>
          <a:xfrm>
            <a:off x="1719766" y="5630303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NER : named-entity extraction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5811E-F102-6084-A892-1C7D18ED62A4}"/>
              </a:ext>
            </a:extLst>
          </p:cNvPr>
          <p:cNvSpPr txBox="1"/>
          <p:nvPr/>
        </p:nvSpPr>
        <p:spPr>
          <a:xfrm>
            <a:off x="1575497" y="5276866"/>
            <a:ext cx="324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DLA : Document Layout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CC790-264C-4865-4EA9-73B7FEF5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76" y="1357907"/>
            <a:ext cx="2956259" cy="4641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04869-4E4A-3A85-2318-023683FD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110" y="1457161"/>
            <a:ext cx="3059465" cy="1104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0FACFE-54C1-2C81-61A9-A2DAFDFC6343}"/>
              </a:ext>
            </a:extLst>
          </p:cNvPr>
          <p:cNvSpPr txBox="1"/>
          <p:nvPr/>
        </p:nvSpPr>
        <p:spPr>
          <a:xfrm>
            <a:off x="5799551" y="6368967"/>
            <a:ext cx="2150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err="1"/>
              <a:t>Projets</a:t>
            </a:r>
            <a:r>
              <a:rPr lang="en-GB" sz="1600" i="1"/>
              <a:t> POPP et </a:t>
            </a:r>
            <a:r>
              <a:rPr lang="en-GB" sz="1600" i="1" err="1"/>
              <a:t>Socface</a:t>
            </a:r>
            <a:endParaRPr lang="en-GB" sz="1600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1AF42-7D88-1AA0-B3FF-7F84FBE555FD}"/>
              </a:ext>
            </a:extLst>
          </p:cNvPr>
          <p:cNvSpPr txBox="1"/>
          <p:nvPr/>
        </p:nvSpPr>
        <p:spPr>
          <a:xfrm>
            <a:off x="5799551" y="6024355"/>
            <a:ext cx="4933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err="1"/>
              <a:t>Listes</a:t>
            </a:r>
            <a:r>
              <a:rPr lang="en-GB" sz="1600" i="1"/>
              <a:t> </a:t>
            </a:r>
            <a:r>
              <a:rPr lang="en-GB" sz="1600" i="1" err="1"/>
              <a:t>nomminatives</a:t>
            </a:r>
            <a:r>
              <a:rPr lang="en-GB" sz="1600" i="1"/>
              <a:t>, Archives </a:t>
            </a:r>
            <a:r>
              <a:rPr lang="en-GB" sz="1600" i="1" err="1"/>
              <a:t>Départementales</a:t>
            </a:r>
            <a:r>
              <a:rPr lang="en-GB" sz="1600" i="1"/>
              <a:t> de </a:t>
            </a:r>
            <a:r>
              <a:rPr lang="en-GB" sz="1600" i="1" err="1"/>
              <a:t>l’Allier</a:t>
            </a:r>
            <a:endParaRPr lang="en-GB" sz="1600" i="1"/>
          </a:p>
        </p:txBody>
      </p:sp>
    </p:spTree>
    <p:extLst>
      <p:ext uri="{BB962C8B-B14F-4D97-AF65-F5344CB8AC3E}">
        <p14:creationId xmlns:p14="http://schemas.microsoft.com/office/powerpoint/2010/main" val="317710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2818" y="1396576"/>
            <a:ext cx="9846362" cy="4423289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Times New Roman"/>
              <a:buNone/>
              <a:defRPr/>
            </a:pPr>
            <a:r>
              <a:rPr lang="fr-FR" sz="1900">
                <a:solidFill>
                  <a:srgbClr val="002060"/>
                </a:solidFill>
                <a:latin typeface="Calibri Light"/>
              </a:rPr>
              <a:t>		</a:t>
            </a:r>
            <a:endParaRPr/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/>
              <a:buChar char="Ø"/>
              <a:defRPr/>
            </a:pPr>
            <a:r>
              <a:rPr lang="fr-FR">
                <a:solidFill>
                  <a:srgbClr val="002060"/>
                </a:solidFill>
                <a:latin typeface="Calibri Light"/>
              </a:rPr>
              <a:t> Importance croissante des données micro (individuelles) dans la recherche quantitative en sciences sociales: économie, histoire, sociologie, démographie...</a:t>
            </a:r>
            <a:endParaRPr/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/>
              <a:buChar char="Ø"/>
              <a:defRPr/>
            </a:pPr>
            <a:r>
              <a:rPr lang="fr-FR">
                <a:solidFill>
                  <a:srgbClr val="002060"/>
                </a:solidFill>
                <a:latin typeface="Calibri Light"/>
              </a:rPr>
              <a:t> Progrès considérables dans les technologies de reconnaissance d’écriture manuscrite et de traitement d’images.</a:t>
            </a:r>
            <a:endParaRPr/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/>
              <a:buChar char="Ø"/>
              <a:defRPr/>
            </a:pPr>
            <a:r>
              <a:rPr lang="fr-FR">
                <a:solidFill>
                  <a:srgbClr val="002060"/>
                </a:solidFill>
                <a:latin typeface="Calibri Light"/>
              </a:rPr>
              <a:t>Intérêt accru pour l’appariement/</a:t>
            </a:r>
            <a:r>
              <a:rPr lang="fr-FR" err="1">
                <a:solidFill>
                  <a:srgbClr val="002060"/>
                </a:solidFill>
                <a:latin typeface="Calibri Light"/>
              </a:rPr>
              <a:t>linking</a:t>
            </a:r>
            <a:r>
              <a:rPr lang="fr-FR">
                <a:solidFill>
                  <a:srgbClr val="002060"/>
                </a:solidFill>
                <a:latin typeface="Calibri Light"/>
              </a:rPr>
              <a:t>: entre les sources, au cours du temps…</a:t>
            </a:r>
            <a:endParaRPr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None/>
              <a:defRPr/>
            </a:pPr>
            <a:endParaRPr lang="fr-FR">
              <a:solidFill>
                <a:srgbClr val="002060"/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66107" y="5521875"/>
            <a:ext cx="3312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  <a:defRPr/>
            </a:pPr>
            <a:r>
              <a:rPr lang="fr-FR" b="1">
                <a:solidFill>
                  <a:srgbClr val="002060"/>
                </a:solidFill>
                <a:latin typeface="Lato"/>
              </a:rPr>
              <a:t>Produire des données individuelles en masse à l’échelle nationale</a:t>
            </a:r>
            <a:endParaRPr lang="fr-FR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65292" y="5521875"/>
            <a:ext cx="3627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  <a:defRPr/>
            </a:pPr>
            <a:r>
              <a:rPr lang="fr-FR" b="1">
                <a:solidFill>
                  <a:srgbClr val="002060"/>
                </a:solidFill>
                <a:latin typeface="Lato"/>
              </a:rPr>
              <a:t>Développer les technologies de traitement de vaste ensemble de sources historiques </a:t>
            </a:r>
            <a:endParaRPr lang="fr-FR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13434" y="5521875"/>
            <a:ext cx="3312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  <a:defRPr/>
            </a:pPr>
            <a:r>
              <a:rPr lang="fr-FR" b="1">
                <a:solidFill>
                  <a:srgbClr val="002060"/>
                </a:solidFill>
                <a:latin typeface="Lato"/>
              </a:rPr>
              <a:t>Diffuser les informations obtenues au grand public comme aux chercheurs</a:t>
            </a:r>
            <a:endParaRPr lang="fr-FR">
              <a:solidFill>
                <a:srgbClr val="00206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A11A0C-2F47-38A1-346B-68CA0A50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E16F55"/>
                </a:solidFill>
              </a:rPr>
              <a:t>Le </a:t>
            </a:r>
            <a:r>
              <a:rPr lang="en-GB" sz="4000" err="1">
                <a:solidFill>
                  <a:srgbClr val="E16F55"/>
                </a:solidFill>
              </a:rPr>
              <a:t>projet</a:t>
            </a:r>
            <a:r>
              <a:rPr lang="en-GB" sz="4000">
                <a:solidFill>
                  <a:srgbClr val="E16F55"/>
                </a:solidFill>
              </a:rPr>
              <a:t> </a:t>
            </a:r>
            <a:r>
              <a:rPr lang="en-GB" sz="4000" err="1">
                <a:solidFill>
                  <a:srgbClr val="E16F55"/>
                </a:solidFill>
              </a:rPr>
              <a:t>Socface</a:t>
            </a:r>
            <a:r>
              <a:rPr lang="en-GB" sz="4000">
                <a:solidFill>
                  <a:srgbClr val="E16F55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59478" y="1054166"/>
            <a:ext cx="7673041" cy="55811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EE36A0-2F4B-8987-8237-8141E5B5AF1D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Collecter</a:t>
            </a:r>
            <a:r>
              <a:rPr lang="en-GB" sz="3600">
                <a:solidFill>
                  <a:srgbClr val="E16F55"/>
                </a:solidFill>
              </a:rPr>
              <a:t> et organiser les </a:t>
            </a:r>
            <a:r>
              <a:rPr lang="en-GB" sz="3600" err="1">
                <a:solidFill>
                  <a:srgbClr val="E16F55"/>
                </a:solidFill>
              </a:rPr>
              <a:t>données</a:t>
            </a:r>
            <a:endParaRPr lang="en-GB" sz="3600">
              <a:solidFill>
                <a:srgbClr val="E16F5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D0AE6-B242-43BE-4140-89A038142D81}"/>
              </a:ext>
            </a:extLst>
          </p:cNvPr>
          <p:cNvSpPr txBox="1"/>
          <p:nvPr/>
        </p:nvSpPr>
        <p:spPr>
          <a:xfrm>
            <a:off x="321161" y="1517826"/>
            <a:ext cx="180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100 Archives </a:t>
            </a:r>
            <a:r>
              <a:rPr lang="en-GB" err="1"/>
              <a:t>Départementales</a:t>
            </a:r>
            <a:endParaRPr lang="en-GB"/>
          </a:p>
          <a:p>
            <a:r>
              <a:rPr lang="en-GB"/>
              <a:t>+ Archives </a:t>
            </a:r>
            <a:r>
              <a:rPr lang="en-GB" err="1"/>
              <a:t>Municipales</a:t>
            </a:r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1A6365-1CEE-D501-43D3-250EC92C1F7B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La </a:t>
            </a:r>
            <a:r>
              <a:rPr lang="en-GB" sz="3600" err="1">
                <a:solidFill>
                  <a:srgbClr val="E16F55"/>
                </a:solidFill>
              </a:rPr>
              <a:t>collecte</a:t>
            </a:r>
            <a:endParaRPr lang="en-GB" sz="3600">
              <a:solidFill>
                <a:srgbClr val="E16F55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B0F129-DE37-73BB-05A6-8166A65C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" y="2100943"/>
            <a:ext cx="6385355" cy="41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4DDEFA-E417-3425-C3EA-CE555FB27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280" r="26724" b="7972"/>
          <a:stretch/>
        </p:blipFill>
        <p:spPr bwMode="auto">
          <a:xfrm>
            <a:off x="6727372" y="1328056"/>
            <a:ext cx="4963886" cy="46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44FF2-F1DC-0CB8-2D8F-67865CB80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345" y="2168307"/>
            <a:ext cx="2117208" cy="13148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92D4CF-7A9E-694B-E04F-0786723244B3}"/>
              </a:ext>
            </a:extLst>
          </p:cNvPr>
          <p:cNvSpPr/>
          <p:nvPr/>
        </p:nvSpPr>
        <p:spPr>
          <a:xfrm>
            <a:off x="1551243" y="2132196"/>
            <a:ext cx="2077941" cy="7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err="1"/>
              <a:t>Echantillonnage</a:t>
            </a:r>
            <a:endParaRPr lang="en-GB" sz="2000"/>
          </a:p>
          <a:p>
            <a:pPr algn="ctr"/>
            <a:r>
              <a:rPr lang="en-GB" sz="2000" err="1"/>
              <a:t>aléatoire</a:t>
            </a:r>
            <a:endParaRPr lang="en-GB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C73250-6079-7870-0381-E614A57653F9}"/>
              </a:ext>
            </a:extLst>
          </p:cNvPr>
          <p:cNvSpPr/>
          <p:nvPr/>
        </p:nvSpPr>
        <p:spPr>
          <a:xfrm>
            <a:off x="4226952" y="2139016"/>
            <a:ext cx="2077941" cy="7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err="1"/>
              <a:t>Découpage</a:t>
            </a:r>
            <a:r>
              <a:rPr lang="en-GB" sz="2000"/>
              <a:t> des doubles pages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B5D89C-3333-6406-8B55-BD3909C1D1BB}"/>
              </a:ext>
            </a:extLst>
          </p:cNvPr>
          <p:cNvSpPr/>
          <p:nvPr/>
        </p:nvSpPr>
        <p:spPr>
          <a:xfrm>
            <a:off x="6902661" y="2139016"/>
            <a:ext cx="2077941" cy="7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err="1"/>
              <a:t>Typage</a:t>
            </a:r>
            <a:r>
              <a:rPr lang="en-GB" sz="2000"/>
              <a:t> des pages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499AA1-A40E-ACA8-B1BC-A78EF6689005}"/>
              </a:ext>
            </a:extLst>
          </p:cNvPr>
          <p:cNvSpPr/>
          <p:nvPr/>
        </p:nvSpPr>
        <p:spPr>
          <a:xfrm>
            <a:off x="2775196" y="4193126"/>
            <a:ext cx="2077941" cy="7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err="1"/>
              <a:t>Hiérarchie</a:t>
            </a:r>
            <a:r>
              <a:rPr lang="en-GB" sz="2000"/>
              <a:t> des pages de </a:t>
            </a:r>
            <a:r>
              <a:rPr lang="en-GB" sz="2000" err="1"/>
              <a:t>liste</a:t>
            </a:r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2470E-80B3-528A-A847-C55E82DF77DF}"/>
              </a:ext>
            </a:extLst>
          </p:cNvPr>
          <p:cNvSpPr txBox="1"/>
          <p:nvPr/>
        </p:nvSpPr>
        <p:spPr>
          <a:xfrm>
            <a:off x="2775196" y="5025644"/>
            <a:ext cx="207794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/>
              <a:t>Header, Footer, Subject zone, Designation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AA4F6-FF8F-9E42-31B9-72BEBD2B2F8C}"/>
              </a:ext>
            </a:extLst>
          </p:cNvPr>
          <p:cNvSpPr txBox="1"/>
          <p:nvPr/>
        </p:nvSpPr>
        <p:spPr>
          <a:xfrm>
            <a:off x="7056387" y="2984911"/>
            <a:ext cx="17704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/>
              <a:t>Front, List, Recap, Totals, Other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AA9EC9-8E20-4CDC-8477-2D489D53672E}"/>
              </a:ext>
            </a:extLst>
          </p:cNvPr>
          <p:cNvSpPr/>
          <p:nvPr/>
        </p:nvSpPr>
        <p:spPr>
          <a:xfrm>
            <a:off x="5521595" y="4193126"/>
            <a:ext cx="2077941" cy="7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err="1"/>
              <a:t>Découpage</a:t>
            </a:r>
            <a:r>
              <a:rPr lang="en-GB" sz="2000"/>
              <a:t> des </a:t>
            </a:r>
            <a:r>
              <a:rPr lang="en-GB" sz="2000" err="1"/>
              <a:t>lignes</a:t>
            </a:r>
            <a:endParaRPr lang="en-GB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3F37C-F229-94A6-97C7-A9432FD758BE}"/>
              </a:ext>
            </a:extLst>
          </p:cNvPr>
          <p:cNvSpPr txBox="1"/>
          <p:nvPr/>
        </p:nvSpPr>
        <p:spPr>
          <a:xfrm>
            <a:off x="5521595" y="5025644"/>
            <a:ext cx="168744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err="1"/>
              <a:t>Automatiquement</a:t>
            </a:r>
            <a:r>
              <a:rPr lang="en-GB" sz="1333"/>
              <a:t>,  </a:t>
            </a:r>
            <a:r>
              <a:rPr lang="en-GB" sz="1333" err="1"/>
              <a:t>en</a:t>
            </a:r>
            <a:r>
              <a:rPr lang="en-GB" sz="1333"/>
              <a:t> 30 </a:t>
            </a:r>
            <a:r>
              <a:rPr lang="en-GB" sz="1333" err="1"/>
              <a:t>lignes</a:t>
            </a:r>
            <a:endParaRPr lang="en-GB" sz="1333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232338-802A-B1E3-7090-1E9CB89CE758}"/>
              </a:ext>
            </a:extLst>
          </p:cNvPr>
          <p:cNvSpPr/>
          <p:nvPr/>
        </p:nvSpPr>
        <p:spPr>
          <a:xfrm>
            <a:off x="8771406" y="4193126"/>
            <a:ext cx="1770491" cy="7636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Annotation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B8BBAA-DCF9-7E8B-1E7A-58D9638CA599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Données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d’entrainement</a:t>
            </a:r>
            <a:r>
              <a:rPr lang="en-GB" sz="3600">
                <a:solidFill>
                  <a:srgbClr val="E16F55"/>
                </a:solidFill>
              </a:rPr>
              <a:t>: workflow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A3AC79-28A8-2751-78C3-9143BCA5D04F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629184" y="2513996"/>
            <a:ext cx="597768" cy="68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7ADF9B-4741-F38B-48EA-4D0E266CFD51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6304893" y="2520816"/>
            <a:ext cx="59776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D20CD985-B636-2BD1-1B4C-C5FF41757A32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H="1">
            <a:off x="2775196" y="2520816"/>
            <a:ext cx="6205406" cy="2054110"/>
          </a:xfrm>
          <a:prstGeom prst="bentConnector5">
            <a:avLst>
              <a:gd name="adj1" fmla="val -3684"/>
              <a:gd name="adj2" fmla="val 59009"/>
              <a:gd name="adj3" fmla="val 10368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D85A39-0022-49AE-287E-A57F42B2A056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853137" y="4574926"/>
            <a:ext cx="66845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0BAC92-EB18-E567-534D-83A2A19B03A7}"/>
              </a:ext>
            </a:extLst>
          </p:cNvPr>
          <p:cNvCxnSpPr>
            <a:stCxn id="11" idx="3"/>
            <a:endCxn id="14" idx="1"/>
          </p:cNvCxnSpPr>
          <p:nvPr/>
        </p:nvCxnSpPr>
        <p:spPr>
          <a:xfrm>
            <a:off x="7599536" y="4574926"/>
            <a:ext cx="117187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847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04158E-14C3-71B0-08DD-6DD4285BB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39" y="1265203"/>
            <a:ext cx="8683656" cy="55093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64148E-8F72-7A3C-4BCF-71E61184130C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Echantillonnnage</a:t>
            </a:r>
            <a:endParaRPr lang="en-GB" sz="3600">
              <a:solidFill>
                <a:srgbClr val="E16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0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30241" y="988540"/>
            <a:ext cx="7746936" cy="54594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3EFBC0-F411-5402-B608-843E9AF1D6A0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Analyse de la page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documen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10513" y="1137116"/>
            <a:ext cx="6298035" cy="5479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64445" y="1608257"/>
            <a:ext cx="1181099" cy="423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16845" y="2092902"/>
            <a:ext cx="939800" cy="404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64445" y="2570634"/>
            <a:ext cx="1181099" cy="447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034295" y="3058302"/>
            <a:ext cx="1022350" cy="423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51770" y="4309693"/>
            <a:ext cx="7874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289410" y="5857927"/>
            <a:ext cx="512720" cy="354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392126" y="5301921"/>
            <a:ext cx="380314" cy="354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869363-C8D0-BE25-A43C-2C3C673B7D3D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Campagne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d’annotations</a:t>
            </a:r>
            <a:r>
              <a:rPr lang="en-GB" sz="3600">
                <a:solidFill>
                  <a:srgbClr val="E16F55"/>
                </a:solidFill>
              </a:rPr>
              <a:t> collaboratives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84AEF-DCC2-BE1C-E796-6364C214B5C1}"/>
              </a:ext>
            </a:extLst>
          </p:cNvPr>
          <p:cNvSpPr txBox="1"/>
          <p:nvPr/>
        </p:nvSpPr>
        <p:spPr>
          <a:xfrm>
            <a:off x="9606289" y="369004"/>
            <a:ext cx="197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>
                <a:hlinkClick r:id="rId10"/>
              </a:rPr>
              <a:t>callico.teklia.com</a:t>
            </a:r>
            <a:endParaRPr lang="en-GB" sz="20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BE6C82-F7D3-ED71-4692-5BD58C50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81" y="219758"/>
            <a:ext cx="778328" cy="7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869363-C8D0-BE25-A43C-2C3C673B7D3D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Campagne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d’annotations</a:t>
            </a:r>
            <a:r>
              <a:rPr lang="en-GB" sz="3600">
                <a:solidFill>
                  <a:srgbClr val="E16F55"/>
                </a:solidFill>
              </a:rPr>
              <a:t> collaboratives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84AEF-DCC2-BE1C-E796-6364C214B5C1}"/>
              </a:ext>
            </a:extLst>
          </p:cNvPr>
          <p:cNvSpPr txBox="1"/>
          <p:nvPr/>
        </p:nvSpPr>
        <p:spPr>
          <a:xfrm>
            <a:off x="9606289" y="369004"/>
            <a:ext cx="197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>
                <a:hlinkClick r:id="rId2"/>
              </a:rPr>
              <a:t>callico.teklia.com</a:t>
            </a:r>
            <a:endParaRPr lang="en-GB" sz="20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BE6C82-F7D3-ED71-4692-5BD58C50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81" y="219758"/>
            <a:ext cx="778328" cy="7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A64D3-3728-65DB-5E5F-DBE5637C7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56" y="1340156"/>
            <a:ext cx="7289086" cy="52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A923-1E09-144F-A16E-B3CEF777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E16F55"/>
                </a:solidFill>
              </a:rPr>
              <a:t>Reconnaissance d’écriture 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E06D65-3893-B241-81FC-43B1D97B73EF}"/>
              </a:ext>
            </a:extLst>
          </p:cNvPr>
          <p:cNvGrpSpPr/>
          <p:nvPr/>
        </p:nvGrpSpPr>
        <p:grpSpPr>
          <a:xfrm>
            <a:off x="1099568" y="1378528"/>
            <a:ext cx="10156666" cy="1457271"/>
            <a:chOff x="1099568" y="1378528"/>
            <a:chExt cx="10156666" cy="14572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ADBF0E-4A39-8141-98DD-0793289283A1}"/>
                </a:ext>
              </a:extLst>
            </p:cNvPr>
            <p:cNvSpPr txBox="1"/>
            <p:nvPr/>
          </p:nvSpPr>
          <p:spPr>
            <a:xfrm>
              <a:off x="1099568" y="1929380"/>
              <a:ext cx="5512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>
                  <a:solidFill>
                    <a:srgbClr val="002060"/>
                  </a:solidFill>
                </a:rPr>
                <a:t>“Je pensais que c’était un problème résolu”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821388-1364-DF42-9AC0-36BFCB52C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3471" y="1378528"/>
              <a:ext cx="2207986" cy="1457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AE1BB1-C929-1142-BCB9-0E5B2D91FDB0}"/>
                </a:ext>
              </a:extLst>
            </p:cNvPr>
            <p:cNvSpPr txBox="1"/>
            <p:nvPr/>
          </p:nvSpPr>
          <p:spPr>
            <a:xfrm>
              <a:off x="9691510" y="1783997"/>
              <a:ext cx="1564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MNIST</a:t>
              </a:r>
            </a:p>
            <a:p>
              <a:r>
                <a:rPr lang="fr-FR"/>
                <a:t>0.23% d’erreur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FF2B57-571A-0242-A2A3-7D1AEF3E97A2}"/>
              </a:ext>
            </a:extLst>
          </p:cNvPr>
          <p:cNvGrpSpPr/>
          <p:nvPr/>
        </p:nvGrpSpPr>
        <p:grpSpPr>
          <a:xfrm>
            <a:off x="1099568" y="3224074"/>
            <a:ext cx="9374304" cy="1477108"/>
            <a:chOff x="1099568" y="3224074"/>
            <a:chExt cx="9374304" cy="14771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221BC8-9270-1145-A372-CBBE8F396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3471" y="3224074"/>
              <a:ext cx="3200401" cy="14771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406D92-8B12-064B-B032-38A7BC06F171}"/>
                </a:ext>
              </a:extLst>
            </p:cNvPr>
            <p:cNvSpPr txBox="1"/>
            <p:nvPr/>
          </p:nvSpPr>
          <p:spPr>
            <a:xfrm>
              <a:off x="1099568" y="3500963"/>
              <a:ext cx="4234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>
                  <a:solidFill>
                    <a:srgbClr val="002060"/>
                  </a:solidFill>
                </a:rPr>
                <a:t>“Plus personne n’écrit à la main”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234DE4-E8D7-5841-A375-59F0F2E40C56}"/>
              </a:ext>
            </a:extLst>
          </p:cNvPr>
          <p:cNvGrpSpPr/>
          <p:nvPr/>
        </p:nvGrpSpPr>
        <p:grpSpPr>
          <a:xfrm>
            <a:off x="1099568" y="5031658"/>
            <a:ext cx="9907703" cy="1143000"/>
            <a:chOff x="1099568" y="5031658"/>
            <a:chExt cx="9907703" cy="1143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786F59-484E-A042-8FFB-1AD78D9D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3471" y="5031658"/>
              <a:ext cx="3733800" cy="1143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A42915-A48F-9B4D-BBB7-BDF9DE925563}"/>
                </a:ext>
              </a:extLst>
            </p:cNvPr>
            <p:cNvSpPr txBox="1"/>
            <p:nvPr/>
          </p:nvSpPr>
          <p:spPr>
            <a:xfrm>
              <a:off x="1099568" y="5031658"/>
              <a:ext cx="560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i="1">
                  <a:solidFill>
                    <a:srgbClr val="002060"/>
                  </a:solidFill>
                </a:rPr>
                <a:t>“L’écriture manuscrite est trop complexe, voyez celle de mon médecin !”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571" y="2695856"/>
            <a:ext cx="11352944" cy="1840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2884045" y="1921783"/>
            <a:ext cx="6010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002060"/>
                </a:solidFill>
              </a:rPr>
              <a:t>Objectif : reconnaitre l’écriture et typer les informations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2A263E-CD17-4001-8D3E-C2A96DA81801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Entraînement</a:t>
            </a:r>
            <a:r>
              <a:rPr lang="en-GB" sz="3600">
                <a:solidFill>
                  <a:srgbClr val="E16F55"/>
                </a:solidFill>
              </a:rPr>
              <a:t> des </a:t>
            </a:r>
            <a:r>
              <a:rPr lang="en-GB" sz="3600" err="1">
                <a:solidFill>
                  <a:srgbClr val="E16F55"/>
                </a:solidFill>
              </a:rPr>
              <a:t>modèles</a:t>
            </a:r>
            <a:endParaRPr lang="en-GB" sz="3600">
              <a:solidFill>
                <a:srgbClr val="E16F55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80BB4-DCEE-DF52-73AE-2A2F38086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76" y="1570335"/>
            <a:ext cx="1990715" cy="145158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90F69C-4473-8524-48C0-1AFE17D34C1A}"/>
              </a:ext>
            </a:extLst>
          </p:cNvPr>
          <p:cNvSpPr/>
          <p:nvPr/>
        </p:nvSpPr>
        <p:spPr>
          <a:xfrm>
            <a:off x="2801256" y="2005387"/>
            <a:ext cx="1497557" cy="4587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67"/>
              <a:t>Analyse de la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EBE5F-2F9B-A870-FBF6-99CF56C3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4" y="1628955"/>
            <a:ext cx="1823359" cy="139031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DDC222-71F8-5C49-AD1F-AD33D102616B}"/>
              </a:ext>
            </a:extLst>
          </p:cNvPr>
          <p:cNvSpPr/>
          <p:nvPr/>
        </p:nvSpPr>
        <p:spPr>
          <a:xfrm>
            <a:off x="2281179" y="4393823"/>
            <a:ext cx="1413844" cy="449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67"/>
              <a:t>Reconnaissance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1FFA87-D9BF-6297-AFD0-884EA11FCE69}"/>
              </a:ext>
            </a:extLst>
          </p:cNvPr>
          <p:cNvSpPr/>
          <p:nvPr/>
        </p:nvSpPr>
        <p:spPr>
          <a:xfrm>
            <a:off x="2298493" y="5308505"/>
            <a:ext cx="1413844" cy="449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67" err="1"/>
              <a:t>Typage</a:t>
            </a:r>
            <a:endParaRPr lang="en-GB" sz="10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7ADF4-49B0-2216-2EA7-F93F1C0D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73" y="4479345"/>
            <a:ext cx="3927999" cy="325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31B3A-78EF-5542-B809-97D8C0B9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64" y="5218222"/>
            <a:ext cx="5559659" cy="629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6C1532-CAF1-6016-B3E4-CD12AD08522B}"/>
              </a:ext>
            </a:extLst>
          </p:cNvPr>
          <p:cNvSpPr txBox="1"/>
          <p:nvPr/>
        </p:nvSpPr>
        <p:spPr>
          <a:xfrm>
            <a:off x="7488455" y="1968289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30 </a:t>
            </a:r>
            <a:r>
              <a:rPr lang="en-GB" sz="2400" err="1"/>
              <a:t>lignes</a:t>
            </a:r>
            <a:endParaRPr lang="en-GB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D140B-C3E6-7761-B4F6-504D4F748FB5}"/>
              </a:ext>
            </a:extLst>
          </p:cNvPr>
          <p:cNvSpPr txBox="1"/>
          <p:nvPr/>
        </p:nvSpPr>
        <p:spPr>
          <a:xfrm>
            <a:off x="1096881" y="3711530"/>
            <a:ext cx="2643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Pour </a:t>
            </a:r>
            <a:r>
              <a:rPr lang="en-GB" sz="2400" err="1"/>
              <a:t>chaque</a:t>
            </a:r>
            <a:r>
              <a:rPr lang="en-GB" sz="2400"/>
              <a:t> </a:t>
            </a:r>
            <a:r>
              <a:rPr lang="en-GB" sz="2400" err="1"/>
              <a:t>ligne</a:t>
            </a:r>
            <a:r>
              <a:rPr lang="en-GB" sz="2400"/>
              <a:t> :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972E2FF-1C74-7AC2-4D2D-1971B66684AD}"/>
              </a:ext>
            </a:extLst>
          </p:cNvPr>
          <p:cNvSpPr/>
          <p:nvPr/>
        </p:nvSpPr>
        <p:spPr>
          <a:xfrm>
            <a:off x="2498573" y="2207865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15E10F6-EF12-CC17-17C0-3B96E130CDEF}"/>
              </a:ext>
            </a:extLst>
          </p:cNvPr>
          <p:cNvSpPr/>
          <p:nvPr/>
        </p:nvSpPr>
        <p:spPr>
          <a:xfrm>
            <a:off x="4513730" y="2192405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58C08A5-8561-98C1-5EB6-8B0432583CBB}"/>
              </a:ext>
            </a:extLst>
          </p:cNvPr>
          <p:cNvSpPr/>
          <p:nvPr/>
        </p:nvSpPr>
        <p:spPr>
          <a:xfrm>
            <a:off x="7200141" y="2142108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2AE0FE2-8038-FD99-D106-D7A8ECC34111}"/>
              </a:ext>
            </a:extLst>
          </p:cNvPr>
          <p:cNvSpPr/>
          <p:nvPr/>
        </p:nvSpPr>
        <p:spPr>
          <a:xfrm rot="5400000">
            <a:off x="2918786" y="5009880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CABDE6-C683-496C-2C96-92255AB43A41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Modèle</a:t>
            </a:r>
            <a:r>
              <a:rPr lang="en-GB" sz="3600">
                <a:solidFill>
                  <a:srgbClr val="E16F55"/>
                </a:solidFill>
              </a:rPr>
              <a:t> </a:t>
            </a:r>
            <a:r>
              <a:rPr lang="en-GB" sz="3600" err="1">
                <a:solidFill>
                  <a:srgbClr val="E16F55"/>
                </a:solidFill>
              </a:rPr>
              <a:t>séquentiel</a:t>
            </a:r>
            <a:endParaRPr lang="en-GB" sz="3600">
              <a:solidFill>
                <a:srgbClr val="E16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4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4EBE5F-2F9B-A870-FBF6-99CF56C3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4" y="1628955"/>
            <a:ext cx="1823359" cy="139031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1FFA87-D9BF-6297-AFD0-884EA11FCE69}"/>
              </a:ext>
            </a:extLst>
          </p:cNvPr>
          <p:cNvSpPr/>
          <p:nvPr/>
        </p:nvSpPr>
        <p:spPr>
          <a:xfrm>
            <a:off x="679889" y="3563241"/>
            <a:ext cx="1413844" cy="449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67"/>
              <a:t>DLA - HTR - NER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972E2FF-1C74-7AC2-4D2D-1971B66684AD}"/>
              </a:ext>
            </a:extLst>
          </p:cNvPr>
          <p:cNvSpPr/>
          <p:nvPr/>
        </p:nvSpPr>
        <p:spPr>
          <a:xfrm rot="5400000">
            <a:off x="1300185" y="3225385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15E10F6-EF12-CC17-17C0-3B96E130CDEF}"/>
              </a:ext>
            </a:extLst>
          </p:cNvPr>
          <p:cNvSpPr/>
          <p:nvPr/>
        </p:nvSpPr>
        <p:spPr>
          <a:xfrm>
            <a:off x="2670519" y="3721957"/>
            <a:ext cx="173255" cy="1317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54605-0278-D6BC-AD25-ECB77E2E4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491" y="1628955"/>
            <a:ext cx="8732647" cy="41462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F368CB-FC8E-A3A5-17F2-5123842D99A0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Modèle</a:t>
            </a:r>
            <a:r>
              <a:rPr lang="en-GB" sz="3600">
                <a:solidFill>
                  <a:srgbClr val="E16F55"/>
                </a:solidFill>
              </a:rPr>
              <a:t> “tout </a:t>
            </a:r>
            <a:r>
              <a:rPr lang="en-GB" sz="3600" err="1">
                <a:solidFill>
                  <a:srgbClr val="E16F55"/>
                </a:solidFill>
              </a:rPr>
              <a:t>en</a:t>
            </a:r>
            <a:r>
              <a:rPr lang="en-GB" sz="3600">
                <a:solidFill>
                  <a:srgbClr val="E16F55"/>
                </a:solidFill>
              </a:rPr>
              <a:t> un”</a:t>
            </a:r>
          </a:p>
        </p:txBody>
      </p:sp>
    </p:spTree>
    <p:extLst>
      <p:ext uri="{BB962C8B-B14F-4D97-AF65-F5344CB8AC3E}">
        <p14:creationId xmlns:p14="http://schemas.microsoft.com/office/powerpoint/2010/main" val="2032532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C0C6D1-3868-7D5F-4742-7F47044A17D5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Différents</a:t>
            </a:r>
            <a:r>
              <a:rPr lang="en-GB" sz="3600">
                <a:solidFill>
                  <a:srgbClr val="E16F55"/>
                </a:solidFill>
              </a:rPr>
              <a:t> types de </a:t>
            </a:r>
            <a:r>
              <a:rPr lang="en-GB" sz="3600" err="1">
                <a:solidFill>
                  <a:srgbClr val="E16F55"/>
                </a:solidFill>
              </a:rPr>
              <a:t>tâches</a:t>
            </a:r>
            <a:endParaRPr lang="en-GB" sz="3600">
              <a:solidFill>
                <a:srgbClr val="E16F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01047-3BAF-B632-98F1-F666254FB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55" y="1306717"/>
            <a:ext cx="8163289" cy="49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9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0B035D-94EC-E1F5-382D-62B42CB9B455}"/>
              </a:ext>
            </a:extLst>
          </p:cNvPr>
          <p:cNvSpPr txBox="1"/>
          <p:nvPr/>
        </p:nvSpPr>
        <p:spPr>
          <a:xfrm>
            <a:off x="1992129" y="4720618"/>
            <a:ext cx="15215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Base POPP</a:t>
            </a:r>
          </a:p>
          <a:p>
            <a:r>
              <a:rPr lang="en-GB" sz="2400"/>
              <a:t>160 pages</a:t>
            </a:r>
          </a:p>
          <a:p>
            <a:r>
              <a:rPr lang="en-GB" sz="2400"/>
              <a:t>Paris 1926</a:t>
            </a:r>
          </a:p>
          <a:p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FEFF-BF0F-F44D-7863-4A7A3903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52" y="1533324"/>
            <a:ext cx="9832813" cy="2644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C323C-225D-BD90-21B8-FD881B2EBECA}"/>
              </a:ext>
            </a:extLst>
          </p:cNvPr>
          <p:cNvSpPr txBox="1"/>
          <p:nvPr/>
        </p:nvSpPr>
        <p:spPr>
          <a:xfrm>
            <a:off x="1657517" y="5986423"/>
            <a:ext cx="219079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/>
              <a:t>Sandra </a:t>
            </a:r>
            <a:r>
              <a:rPr lang="en-GB" sz="1333" err="1"/>
              <a:t>Brée</a:t>
            </a:r>
            <a:r>
              <a:rPr lang="en-GB" sz="1333"/>
              <a:t> (</a:t>
            </a:r>
            <a:r>
              <a:rPr lang="en-GB" sz="1333" err="1"/>
              <a:t>Larhra</a:t>
            </a:r>
            <a:r>
              <a:rPr lang="en-GB" sz="1333"/>
              <a:t>, Lyon)</a:t>
            </a:r>
          </a:p>
          <a:p>
            <a:r>
              <a:rPr lang="en-GB" sz="1333"/>
              <a:t>Thierry Paquet (LITIS, Rouen)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14495-85DB-D515-527D-6B59B1E35CD9}"/>
              </a:ext>
            </a:extLst>
          </p:cNvPr>
          <p:cNvSpPr txBox="1"/>
          <p:nvPr/>
        </p:nvSpPr>
        <p:spPr>
          <a:xfrm>
            <a:off x="4827938" y="6059447"/>
            <a:ext cx="267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160 pages </a:t>
            </a:r>
            <a:r>
              <a:rPr lang="en-GB" sz="2400" err="1"/>
              <a:t>annotées</a:t>
            </a:r>
            <a:endParaRPr lang="en-GB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D2BBC8-6E19-253C-A05E-82741C21ACAA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Base de </a:t>
            </a:r>
            <a:r>
              <a:rPr lang="en-GB" sz="3600" err="1">
                <a:solidFill>
                  <a:srgbClr val="E16F55"/>
                </a:solidFill>
              </a:rPr>
              <a:t>comparaison</a:t>
            </a:r>
            <a:endParaRPr lang="en-GB" sz="3600">
              <a:solidFill>
                <a:srgbClr val="E16F55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49FBC-C8BA-3D16-A287-B7BF2167F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36" y="4554942"/>
            <a:ext cx="2674643" cy="148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16003-190C-988C-F658-852B5A7B9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547" y="4277146"/>
            <a:ext cx="2661053" cy="226441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710A71-7AD5-EE3E-360E-21A6D381D815}"/>
              </a:ext>
            </a:extLst>
          </p:cNvPr>
          <p:cNvSpPr txBox="1"/>
          <p:nvPr/>
        </p:nvSpPr>
        <p:spPr>
          <a:xfrm>
            <a:off x="664175" y="2199642"/>
            <a:ext cx="391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/>
              <a:t>Evaluation de la transcription</a:t>
            </a:r>
          </a:p>
          <a:p>
            <a:r>
              <a:rPr lang="en-GB" sz="2400"/>
              <a:t>VAN, </a:t>
            </a:r>
            <a:r>
              <a:rPr lang="en-GB" sz="2400" err="1"/>
              <a:t>PyLaia</a:t>
            </a:r>
            <a:r>
              <a:rPr lang="en-GB" sz="2400"/>
              <a:t> , DAN = HTR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336A7-A6DC-C118-9E9C-ADD69F1DDB8E}"/>
              </a:ext>
            </a:extLst>
          </p:cNvPr>
          <p:cNvSpPr txBox="1"/>
          <p:nvPr/>
        </p:nvSpPr>
        <p:spPr>
          <a:xfrm>
            <a:off x="664175" y="3110899"/>
            <a:ext cx="403584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i="1"/>
              <a:t>Caveat</a:t>
            </a:r>
            <a:r>
              <a:rPr lang="en-GB" sz="1467"/>
              <a:t> : les </a:t>
            </a:r>
            <a:r>
              <a:rPr lang="en-GB" sz="1467" err="1"/>
              <a:t>lignes</a:t>
            </a:r>
            <a:r>
              <a:rPr lang="en-GB" sz="1467"/>
              <a:t> </a:t>
            </a:r>
            <a:r>
              <a:rPr lang="en-GB" sz="1467" err="1"/>
              <a:t>sont</a:t>
            </a:r>
            <a:r>
              <a:rPr lang="en-GB" sz="1467"/>
              <a:t> </a:t>
            </a:r>
            <a:r>
              <a:rPr lang="en-GB" sz="1467" err="1"/>
              <a:t>segmentées</a:t>
            </a:r>
            <a:r>
              <a:rPr lang="en-GB" sz="1467"/>
              <a:t> </a:t>
            </a:r>
            <a:r>
              <a:rPr lang="en-GB" sz="1467" err="1"/>
              <a:t>manuellement</a:t>
            </a:r>
            <a:endParaRPr lang="en-GB" sz="146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7FB69E-A794-6029-3558-0DFFD8B63207}"/>
              </a:ext>
            </a:extLst>
          </p:cNvPr>
          <p:cNvSpPr txBox="1"/>
          <p:nvPr/>
        </p:nvSpPr>
        <p:spPr>
          <a:xfrm>
            <a:off x="7617996" y="223169"/>
            <a:ext cx="390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>
                <a:latin typeface="Arial" panose="020B0604020202020204" pitchFamily="34" charset="0"/>
              </a:rPr>
              <a:t>Key-value information extraction from full</a:t>
            </a:r>
            <a:br>
              <a:rPr lang="en-GB" sz="1600" i="1"/>
            </a:br>
            <a:r>
              <a:rPr lang="en-GB" sz="1600" i="1">
                <a:latin typeface="Arial" panose="020B0604020202020204" pitchFamily="34" charset="0"/>
              </a:rPr>
              <a:t>handwritten pages</a:t>
            </a:r>
          </a:p>
          <a:p>
            <a:r>
              <a:rPr lang="en-GB" sz="1600"/>
              <a:t>Article </a:t>
            </a:r>
            <a:r>
              <a:rPr lang="en-GB" sz="1600" err="1"/>
              <a:t>soumis</a:t>
            </a:r>
            <a:r>
              <a:rPr lang="en-GB" sz="1600"/>
              <a:t> </a:t>
            </a:r>
            <a:r>
              <a:rPr lang="en-GB" sz="1600" err="1"/>
              <a:t>à</a:t>
            </a:r>
            <a:r>
              <a:rPr lang="en-GB" sz="1600"/>
              <a:t> ICDAR 2023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F956AA-5856-CEC0-9B6D-AF41DB55688A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Evaluations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54BA00-9A1E-B00E-CA9B-FCAB5CE5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81" y="2086897"/>
            <a:ext cx="5754558" cy="26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49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3089B0-B19C-FC9C-AB8B-D9346D3B694C}"/>
              </a:ext>
            </a:extLst>
          </p:cNvPr>
          <p:cNvSpPr txBox="1"/>
          <p:nvPr/>
        </p:nvSpPr>
        <p:spPr>
          <a:xfrm>
            <a:off x="1222450" y="2250156"/>
            <a:ext cx="34122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/>
              <a:t>Evaluation de </a:t>
            </a:r>
            <a:r>
              <a:rPr lang="en-GB" sz="2400" b="1" err="1"/>
              <a:t>l’extraction</a:t>
            </a:r>
            <a:endParaRPr lang="en-GB" sz="2400" b="1"/>
          </a:p>
          <a:p>
            <a:r>
              <a:rPr lang="en-GB" sz="2400" b="1"/>
              <a:t> </a:t>
            </a:r>
          </a:p>
          <a:p>
            <a:r>
              <a:rPr lang="en-GB" sz="2400"/>
              <a:t>spacy = NER</a:t>
            </a:r>
          </a:p>
          <a:p>
            <a:r>
              <a:rPr lang="en-GB" sz="2400" err="1"/>
              <a:t>PyLaia</a:t>
            </a:r>
            <a:r>
              <a:rPr lang="en-GB" sz="2400"/>
              <a:t>/DAN : HTR</a:t>
            </a:r>
          </a:p>
          <a:p>
            <a:endParaRPr lang="en-GB" sz="2400"/>
          </a:p>
          <a:p>
            <a:r>
              <a:rPr lang="en-GB" sz="2400"/>
              <a:t>DAN = HTR+NER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B6E6F-9B26-240B-9559-2C8990604713}"/>
              </a:ext>
            </a:extLst>
          </p:cNvPr>
          <p:cNvSpPr txBox="1"/>
          <p:nvPr/>
        </p:nvSpPr>
        <p:spPr>
          <a:xfrm>
            <a:off x="1855843" y="5154305"/>
            <a:ext cx="9071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Impact du  co-training </a:t>
            </a:r>
            <a:r>
              <a:rPr lang="en-GB" sz="2400"/>
              <a:t>: faire </a:t>
            </a:r>
            <a:r>
              <a:rPr lang="en-GB" sz="2400" err="1"/>
              <a:t>plusieurs</a:t>
            </a:r>
            <a:r>
              <a:rPr lang="en-GB" sz="2400"/>
              <a:t> </a:t>
            </a:r>
            <a:r>
              <a:rPr lang="en-GB" sz="2400" err="1"/>
              <a:t>tâches</a:t>
            </a:r>
            <a:r>
              <a:rPr lang="en-GB" sz="2400"/>
              <a:t> </a:t>
            </a:r>
            <a:r>
              <a:rPr lang="en-GB" sz="2400" err="1"/>
              <a:t>en</a:t>
            </a:r>
            <a:r>
              <a:rPr lang="en-GB" sz="2400"/>
              <a:t> </a:t>
            </a:r>
            <a:r>
              <a:rPr lang="en-GB" sz="2400" err="1"/>
              <a:t>même</a:t>
            </a:r>
            <a:r>
              <a:rPr lang="en-GB" sz="2400"/>
              <a:t> temps </a:t>
            </a:r>
            <a:r>
              <a:rPr lang="en-GB" sz="2400" err="1"/>
              <a:t>améliore</a:t>
            </a:r>
            <a:r>
              <a:rPr lang="en-GB" sz="2400"/>
              <a:t> </a:t>
            </a:r>
            <a:r>
              <a:rPr lang="en-GB" sz="2400" err="1"/>
              <a:t>chacune</a:t>
            </a:r>
            <a:r>
              <a:rPr lang="en-GB" sz="2400"/>
              <a:t> des </a:t>
            </a:r>
            <a:r>
              <a:rPr lang="en-GB" sz="2400" err="1"/>
              <a:t>tâches</a:t>
            </a:r>
            <a:endParaRPr lang="en-GB" sz="2400"/>
          </a:p>
          <a:p>
            <a:r>
              <a:rPr lang="en-GB" sz="2400" b="1" err="1"/>
              <a:t>Traitement</a:t>
            </a:r>
            <a:r>
              <a:rPr lang="en-GB" sz="2400" b="1"/>
              <a:t> </a:t>
            </a:r>
            <a:r>
              <a:rPr lang="en-GB" sz="2400" b="1" err="1"/>
              <a:t>niveau</a:t>
            </a:r>
            <a:r>
              <a:rPr lang="en-GB" sz="2400" b="1"/>
              <a:t> page </a:t>
            </a:r>
            <a:r>
              <a:rPr lang="en-GB" sz="2400"/>
              <a:t>: </a:t>
            </a:r>
            <a:r>
              <a:rPr lang="en-GB" sz="2400" err="1"/>
              <a:t>c’est</a:t>
            </a:r>
            <a:r>
              <a:rPr lang="en-GB" sz="2400"/>
              <a:t> possible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7FB69E-A794-6029-3558-0DFFD8B63207}"/>
              </a:ext>
            </a:extLst>
          </p:cNvPr>
          <p:cNvSpPr txBox="1"/>
          <p:nvPr/>
        </p:nvSpPr>
        <p:spPr>
          <a:xfrm>
            <a:off x="7617996" y="223169"/>
            <a:ext cx="390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>
                <a:latin typeface="Arial" panose="020B0604020202020204" pitchFamily="34" charset="0"/>
              </a:rPr>
              <a:t>Key-value information extraction from full</a:t>
            </a:r>
            <a:br>
              <a:rPr lang="en-GB" sz="1600" i="1"/>
            </a:br>
            <a:r>
              <a:rPr lang="en-GB" sz="1600" i="1">
                <a:latin typeface="Arial" panose="020B0604020202020204" pitchFamily="34" charset="0"/>
              </a:rPr>
              <a:t>handwritten pages</a:t>
            </a:r>
          </a:p>
          <a:p>
            <a:r>
              <a:rPr lang="en-GB" sz="1600"/>
              <a:t>Article </a:t>
            </a:r>
            <a:r>
              <a:rPr lang="en-GB" sz="1600" err="1"/>
              <a:t>soumis</a:t>
            </a:r>
            <a:r>
              <a:rPr lang="en-GB" sz="1600"/>
              <a:t> </a:t>
            </a:r>
            <a:r>
              <a:rPr lang="en-GB" sz="1600" err="1"/>
              <a:t>à</a:t>
            </a:r>
            <a:r>
              <a:rPr lang="en-GB" sz="1600"/>
              <a:t> ICDAR 2023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F956AA-5856-CEC0-9B6D-AF41DB55688A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Evaluations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6A6E8-9051-0BBB-7FF5-8BC86564B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229" y="2370078"/>
            <a:ext cx="6183646" cy="24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3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7F956AA-5856-CEC0-9B6D-AF41DB55688A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E16F55"/>
                </a:solidFill>
              </a:rPr>
              <a:t>Transcription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B623C-219E-749D-3449-AC8577C6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88" y="1320256"/>
            <a:ext cx="3518081" cy="5253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611D5F-C899-435E-B628-7B9E1E2D8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360" y="1223843"/>
            <a:ext cx="7434913" cy="53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38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7F956AA-5856-CEC0-9B6D-AF41DB55688A}"/>
              </a:ext>
            </a:extLst>
          </p:cNvPr>
          <p:cNvSpPr txBox="1">
            <a:spLocks/>
          </p:cNvSpPr>
          <p:nvPr/>
        </p:nvSpPr>
        <p:spPr bwMode="auto">
          <a:xfrm>
            <a:off x="664175" y="369004"/>
            <a:ext cx="10863649" cy="68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err="1">
                <a:solidFill>
                  <a:srgbClr val="E16F55"/>
                </a:solidFill>
              </a:rPr>
              <a:t>Prochains</a:t>
            </a:r>
            <a:r>
              <a:rPr lang="en-GB" sz="3600">
                <a:solidFill>
                  <a:srgbClr val="E16F55"/>
                </a:solidFill>
              </a:rPr>
              <a:t>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B6E96-8628-F8FD-060C-EC0C8F213F54}"/>
              </a:ext>
            </a:extLst>
          </p:cNvPr>
          <p:cNvSpPr txBox="1"/>
          <p:nvPr/>
        </p:nvSpPr>
        <p:spPr>
          <a:xfrm>
            <a:off x="874427" y="1698246"/>
            <a:ext cx="6418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Utiliser les </a:t>
            </a:r>
            <a:r>
              <a:rPr lang="en-GB" sz="2800" dirty="0" err="1">
                <a:solidFill>
                  <a:srgbClr val="002060"/>
                </a:solidFill>
              </a:rPr>
              <a:t>données</a:t>
            </a:r>
            <a:r>
              <a:rPr lang="en-GB" sz="2800" dirty="0">
                <a:solidFill>
                  <a:srgbClr val="002060"/>
                </a:solidFill>
              </a:rPr>
              <a:t> collaboratives 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( &gt; 1M de </a:t>
            </a:r>
            <a:r>
              <a:rPr lang="en-GB" sz="2800" dirty="0" err="1">
                <a:solidFill>
                  <a:srgbClr val="002060"/>
                </a:solidFill>
              </a:rPr>
              <a:t>lignes</a:t>
            </a:r>
            <a:r>
              <a:rPr lang="en-GB" sz="2800" dirty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002060"/>
                </a:solidFill>
              </a:rPr>
              <a:t>Détecter</a:t>
            </a:r>
            <a:r>
              <a:rPr lang="en-GB" sz="2800" dirty="0">
                <a:solidFill>
                  <a:srgbClr val="002060"/>
                </a:solidFill>
              </a:rPr>
              <a:t> les </a:t>
            </a:r>
            <a:r>
              <a:rPr lang="en-GB" sz="2800" dirty="0" err="1">
                <a:solidFill>
                  <a:srgbClr val="002060"/>
                </a:solidFill>
              </a:rPr>
              <a:t>erreurs</a:t>
            </a:r>
            <a:r>
              <a:rPr lang="en-GB" sz="2800" dirty="0">
                <a:solidFill>
                  <a:srgbClr val="002060"/>
                </a:solidFill>
              </a:rPr>
              <a:t> : score de </a:t>
            </a:r>
            <a:r>
              <a:rPr lang="en-GB" sz="2800" dirty="0" err="1">
                <a:solidFill>
                  <a:srgbClr val="002060"/>
                </a:solidFill>
              </a:rPr>
              <a:t>confiance</a:t>
            </a:r>
            <a:r>
              <a:rPr lang="en-GB" sz="2800" dirty="0">
                <a:solidFill>
                  <a:srgbClr val="002060"/>
                </a:solidFill>
              </a:rPr>
              <a:t>, </a:t>
            </a:r>
            <a:r>
              <a:rPr lang="en-GB" sz="2800" dirty="0" err="1">
                <a:solidFill>
                  <a:srgbClr val="002060"/>
                </a:solidFill>
              </a:rPr>
              <a:t>règles</a:t>
            </a:r>
            <a:r>
              <a:rPr lang="en-GB" sz="2800" dirty="0">
                <a:solidFill>
                  <a:srgbClr val="002060"/>
                </a:solidFill>
              </a:rPr>
              <a:t> de </a:t>
            </a:r>
            <a:r>
              <a:rPr lang="en-GB" sz="2800" dirty="0" err="1">
                <a:solidFill>
                  <a:srgbClr val="002060"/>
                </a:solidFill>
              </a:rPr>
              <a:t>cohérence</a:t>
            </a:r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002060"/>
                </a:solidFill>
              </a:rPr>
              <a:t>Traiter</a:t>
            </a:r>
            <a:r>
              <a:rPr lang="en-GB" sz="2800" dirty="0">
                <a:solidFill>
                  <a:srgbClr val="002060"/>
                </a:solidFill>
              </a:rPr>
              <a:t> le </a:t>
            </a:r>
            <a:r>
              <a:rPr lang="en-GB" sz="2800" dirty="0" err="1">
                <a:solidFill>
                  <a:srgbClr val="002060"/>
                </a:solidFill>
              </a:rPr>
              <a:t>regroupement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en</a:t>
            </a:r>
            <a:r>
              <a:rPr lang="en-GB" sz="2800">
                <a:solidFill>
                  <a:srgbClr val="002060"/>
                </a:solidFill>
              </a:rPr>
              <a:t> ménage et maison</a:t>
            </a:r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Identifier les addresses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002060"/>
                </a:solidFill>
              </a:rPr>
              <a:t>Gérer</a:t>
            </a:r>
            <a:r>
              <a:rPr lang="en-GB" sz="2800" dirty="0">
                <a:solidFill>
                  <a:srgbClr val="002060"/>
                </a:solidFill>
              </a:rPr>
              <a:t> des </a:t>
            </a:r>
            <a:r>
              <a:rPr lang="en-GB" sz="2800" dirty="0" err="1">
                <a:solidFill>
                  <a:srgbClr val="002060"/>
                </a:solidFill>
              </a:rPr>
              <a:t>niveaux</a:t>
            </a:r>
            <a:r>
              <a:rPr lang="en-GB" sz="2800" dirty="0">
                <a:solidFill>
                  <a:srgbClr val="002060"/>
                </a:solidFill>
              </a:rPr>
              <a:t> de </a:t>
            </a:r>
            <a:r>
              <a:rPr lang="en-GB" sz="2800" dirty="0" err="1">
                <a:solidFill>
                  <a:srgbClr val="002060"/>
                </a:solidFill>
              </a:rPr>
              <a:t>qualité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différents</a:t>
            </a:r>
            <a:r>
              <a:rPr lang="en-GB" sz="2800" dirty="0">
                <a:solidFill>
                  <a:srgbClr val="002060"/>
                </a:solidFill>
              </a:rPr>
              <a:t> au </a:t>
            </a:r>
            <a:r>
              <a:rPr lang="en-GB" sz="2800" dirty="0" err="1">
                <a:solidFill>
                  <a:srgbClr val="002060"/>
                </a:solidFill>
              </a:rPr>
              <a:t>cours</a:t>
            </a:r>
            <a:r>
              <a:rPr lang="en-GB" sz="2800" dirty="0">
                <a:solidFill>
                  <a:srgbClr val="002060"/>
                </a:solidFill>
              </a:rPr>
              <a:t> du </a:t>
            </a:r>
            <a:r>
              <a:rPr lang="en-GB" sz="2800" dirty="0" err="1">
                <a:solidFill>
                  <a:srgbClr val="002060"/>
                </a:solidFill>
              </a:rPr>
              <a:t>projet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77F30-FBD2-3A7F-FD40-73F80AFD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462" y="877815"/>
            <a:ext cx="3872043" cy="56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6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664075" y="2248039"/>
            <a:ext cx="8263754" cy="140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fr-FR" sz="540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Merci de votre attention</a:t>
            </a:r>
            <a:endParaRPr sz="540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endParaRPr sz="2133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B3120-0DF6-8B45-EB3E-2C2EE44B4528}"/>
              </a:ext>
            </a:extLst>
          </p:cNvPr>
          <p:cNvSpPr txBox="1"/>
          <p:nvPr/>
        </p:nvSpPr>
        <p:spPr>
          <a:xfrm>
            <a:off x="2882474" y="3429000"/>
            <a:ext cx="6068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>
              <a:solidFill>
                <a:srgbClr val="002060"/>
              </a:solidFill>
            </a:endParaRPr>
          </a:p>
          <a:p>
            <a:pPr algn="ctr"/>
            <a:r>
              <a:rPr lang="en-GB" sz="2400" err="1">
                <a:solidFill>
                  <a:srgbClr val="002060"/>
                </a:solidFill>
              </a:rPr>
              <a:t>kermorvant@teklia.com</a:t>
            </a:r>
            <a:endParaRPr lang="en-GB" sz="2400">
              <a:solidFill>
                <a:srgbClr val="002060"/>
              </a:solidFill>
            </a:endParaRPr>
          </a:p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8A95A4-4849-D205-CBC3-424D4A363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196" y="4573144"/>
            <a:ext cx="4045470" cy="10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963FFB61-99C3-104F-B8D6-E4A026027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E16F55"/>
                </a:solidFill>
              </a:rPr>
              <a:t>Derrière les </a:t>
            </a:r>
            <a:r>
              <a:rPr lang="fr-FR" sz="4000" dirty="0">
                <a:solidFill>
                  <a:srgbClr val="E16F55"/>
                </a:solidFill>
              </a:rPr>
              <a:t>sigles</a:t>
            </a:r>
            <a:r>
              <a:rPr lang="en-GB" sz="4000" dirty="0">
                <a:solidFill>
                  <a:srgbClr val="E16F55"/>
                </a:solidFill>
              </a:rPr>
              <a:t> </a:t>
            </a:r>
            <a:endParaRPr lang="en-GB" sz="4000" i="1" dirty="0">
              <a:solidFill>
                <a:srgbClr val="E16F55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41BA92-628A-74D8-53E6-9981C7ADB334}"/>
              </a:ext>
            </a:extLst>
          </p:cNvPr>
          <p:cNvGrpSpPr/>
          <p:nvPr/>
        </p:nvGrpSpPr>
        <p:grpSpPr>
          <a:xfrm>
            <a:off x="394939" y="1590518"/>
            <a:ext cx="6267868" cy="4195542"/>
            <a:chOff x="394939" y="1590518"/>
            <a:chExt cx="6267868" cy="41955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32065B-ACCF-1A4B-AA57-74FC0CA203A1}"/>
                </a:ext>
              </a:extLst>
            </p:cNvPr>
            <p:cNvSpPr txBox="1"/>
            <p:nvPr/>
          </p:nvSpPr>
          <p:spPr>
            <a:xfrm>
              <a:off x="394939" y="1590518"/>
              <a:ext cx="626786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rgbClr val="002060"/>
                  </a:solidFill>
                </a:rPr>
                <a:t>OCR</a:t>
              </a:r>
              <a:r>
                <a:rPr lang="fr-FR" sz="4000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lang="fr-FR" sz="2800" dirty="0">
                  <a:solidFill>
                    <a:srgbClr val="002060"/>
                  </a:solidFill>
                </a:rPr>
                <a:t>Optical </a:t>
              </a:r>
              <a:r>
                <a:rPr lang="fr-FR" sz="2800" u="sng" dirty="0" err="1">
                  <a:solidFill>
                    <a:srgbClr val="002060"/>
                  </a:solidFill>
                </a:rPr>
                <a:t>Character</a:t>
              </a:r>
              <a:r>
                <a:rPr lang="fr-FR" sz="2800" dirty="0">
                  <a:solidFill>
                    <a:srgbClr val="002060"/>
                  </a:solidFill>
                </a:rPr>
                <a:t> Recognition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FE96DCE-2CC8-F4FB-4433-44A718A6E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77"/>
            <a:stretch/>
          </p:blipFill>
          <p:spPr bwMode="auto">
            <a:xfrm>
              <a:off x="1644182" y="4128710"/>
              <a:ext cx="3390836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BA48C1-AF0D-2436-A958-23CB37374AF7}"/>
                </a:ext>
              </a:extLst>
            </p:cNvPr>
            <p:cNvSpPr txBox="1"/>
            <p:nvPr/>
          </p:nvSpPr>
          <p:spPr>
            <a:xfrm>
              <a:off x="2022728" y="3104346"/>
              <a:ext cx="30122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</a:rPr>
                <a:t>Écriture imprimé, </a:t>
              </a:r>
            </a:p>
            <a:p>
              <a:r>
                <a:rPr lang="fr-FR" sz="2800" dirty="0">
                  <a:solidFill>
                    <a:srgbClr val="002060"/>
                  </a:solidFill>
                </a:rPr>
                <a:t>dactylographiée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59D0AA-7917-6325-7345-74FEDE07496B}"/>
              </a:ext>
            </a:extLst>
          </p:cNvPr>
          <p:cNvGrpSpPr/>
          <p:nvPr/>
        </p:nvGrpSpPr>
        <p:grpSpPr>
          <a:xfrm>
            <a:off x="6248400" y="1652073"/>
            <a:ext cx="5600700" cy="3674437"/>
            <a:chOff x="6248400" y="1652073"/>
            <a:chExt cx="5600700" cy="36744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29AA6C-3CA6-1A66-20D6-84F4AFBE9642}"/>
                </a:ext>
              </a:extLst>
            </p:cNvPr>
            <p:cNvSpPr txBox="1"/>
            <p:nvPr/>
          </p:nvSpPr>
          <p:spPr>
            <a:xfrm>
              <a:off x="6248400" y="1652073"/>
              <a:ext cx="55842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rgbClr val="002060"/>
                  </a:solidFill>
                </a:rPr>
                <a:t>HTR</a:t>
              </a:r>
              <a:r>
                <a:rPr lang="fr-FR" sz="2800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lang="fr-FR" sz="2800" dirty="0" err="1">
                  <a:solidFill>
                    <a:srgbClr val="002060"/>
                  </a:solidFill>
                </a:rPr>
                <a:t>Handwritten</a:t>
              </a:r>
              <a:r>
                <a:rPr lang="fr-FR" sz="2800" dirty="0">
                  <a:solidFill>
                    <a:srgbClr val="002060"/>
                  </a:solidFill>
                </a:rPr>
                <a:t> </a:t>
              </a:r>
              <a:r>
                <a:rPr lang="fr-FR" sz="2800" u="sng" dirty="0" err="1">
                  <a:solidFill>
                    <a:srgbClr val="002060"/>
                  </a:solidFill>
                </a:rPr>
                <a:t>Text</a:t>
              </a:r>
              <a:r>
                <a:rPr lang="fr-FR" sz="2800" dirty="0">
                  <a:solidFill>
                    <a:srgbClr val="002060"/>
                  </a:solidFill>
                </a:rPr>
                <a:t> Recognition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A339-F2B5-0A0E-C4F0-8113627ACCE3}"/>
                </a:ext>
              </a:extLst>
            </p:cNvPr>
            <p:cNvSpPr txBox="1"/>
            <p:nvPr/>
          </p:nvSpPr>
          <p:spPr>
            <a:xfrm>
              <a:off x="6957438" y="3309500"/>
              <a:ext cx="41661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</a:rPr>
                <a:t>Écriture manuscrite cursive </a:t>
              </a:r>
            </a:p>
            <a:p>
              <a:endParaRPr lang="fr-FR" sz="2800" dirty="0">
                <a:solidFill>
                  <a:srgbClr val="00206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F3D295-0E03-F1D5-0C6B-D1DC0B995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4577210"/>
              <a:ext cx="5600700" cy="7493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DC297D-7B7E-F09B-35EA-2296488BA536}"/>
              </a:ext>
            </a:extLst>
          </p:cNvPr>
          <p:cNvGrpSpPr/>
          <p:nvPr/>
        </p:nvGrpSpPr>
        <p:grpSpPr>
          <a:xfrm>
            <a:off x="3019349" y="5704778"/>
            <a:ext cx="4744890" cy="646331"/>
            <a:chOff x="3019349" y="5704778"/>
            <a:chExt cx="4744890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BD682A-105F-3732-19EF-1B59B3B47AB4}"/>
                </a:ext>
              </a:extLst>
            </p:cNvPr>
            <p:cNvSpPr txBox="1"/>
            <p:nvPr/>
          </p:nvSpPr>
          <p:spPr>
            <a:xfrm>
              <a:off x="4033153" y="5704778"/>
              <a:ext cx="37310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ICR : Intelligent Character Recognition</a:t>
              </a:r>
            </a:p>
            <a:p>
              <a:r>
                <a:rPr lang="en-GB" dirty="0"/>
                <a:t>IWR : Intelligent Word Recognition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C07DA9-37FD-C4EE-2B87-9EE843024051}"/>
                </a:ext>
              </a:extLst>
            </p:cNvPr>
            <p:cNvSpPr txBox="1"/>
            <p:nvPr/>
          </p:nvSpPr>
          <p:spPr>
            <a:xfrm>
              <a:off x="3019349" y="5704778"/>
              <a:ext cx="994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Et </a:t>
              </a:r>
              <a:r>
                <a:rPr lang="en-GB" dirty="0" err="1"/>
                <a:t>aussi</a:t>
              </a:r>
              <a:r>
                <a:rPr lang="en-GB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01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963FFB61-99C3-104F-B8D6-E4A026027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E16F55"/>
                </a:solidFill>
              </a:rPr>
              <a:t>Cas </a:t>
            </a:r>
            <a:r>
              <a:rPr lang="en-GB" sz="4000" err="1">
                <a:solidFill>
                  <a:srgbClr val="E16F55"/>
                </a:solidFill>
              </a:rPr>
              <a:t>d’usage</a:t>
            </a:r>
            <a:r>
              <a:rPr lang="en-GB" sz="4000">
                <a:solidFill>
                  <a:srgbClr val="E16F55"/>
                </a:solidFill>
              </a:rPr>
              <a:t> de </a:t>
            </a:r>
            <a:r>
              <a:rPr lang="en-GB" sz="4000" err="1">
                <a:solidFill>
                  <a:srgbClr val="E16F55"/>
                </a:solidFill>
              </a:rPr>
              <a:t>l’OCR</a:t>
            </a:r>
            <a:endParaRPr lang="en-GB" sz="4000" i="1">
              <a:solidFill>
                <a:srgbClr val="E16F5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32065B-ACCF-1A4B-AA57-74FC0CA203A1}"/>
              </a:ext>
            </a:extLst>
          </p:cNvPr>
          <p:cNvSpPr txBox="1"/>
          <p:nvPr/>
        </p:nvSpPr>
        <p:spPr>
          <a:xfrm>
            <a:off x="394939" y="1590518"/>
            <a:ext cx="626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rgbClr val="002060"/>
                </a:solidFill>
              </a:rPr>
              <a:t>Documents imprimés modernes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C5016-9F7D-EF5E-F1AC-946907BA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81" y="2639192"/>
            <a:ext cx="5584225" cy="3722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3A5FC-70BF-33DD-B2B1-0D0A9B05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440" y="495990"/>
            <a:ext cx="3657750" cy="58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963FFB61-99C3-104F-B8D6-E4A026027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 err="1">
                <a:solidFill>
                  <a:srgbClr val="E16F55"/>
                </a:solidFill>
              </a:rPr>
              <a:t>Limites</a:t>
            </a:r>
            <a:r>
              <a:rPr lang="en-GB" sz="4000">
                <a:solidFill>
                  <a:srgbClr val="E16F55"/>
                </a:solidFill>
              </a:rPr>
              <a:t> de </a:t>
            </a:r>
            <a:r>
              <a:rPr lang="en-GB" sz="4000" err="1">
                <a:solidFill>
                  <a:srgbClr val="E16F55"/>
                </a:solidFill>
              </a:rPr>
              <a:t>l’OCR</a:t>
            </a:r>
            <a:endParaRPr lang="en-GB" sz="4000" i="1">
              <a:solidFill>
                <a:srgbClr val="E16F5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32065B-ACCF-1A4B-AA57-74FC0CA203A1}"/>
              </a:ext>
            </a:extLst>
          </p:cNvPr>
          <p:cNvSpPr txBox="1"/>
          <p:nvPr/>
        </p:nvSpPr>
        <p:spPr>
          <a:xfrm>
            <a:off x="157589" y="1848426"/>
            <a:ext cx="626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rgbClr val="002060"/>
                </a:solidFill>
              </a:rPr>
              <a:t>Documents imprimés anciens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BC3FD-81AB-8C76-293D-CD8C090C0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424" y="369003"/>
            <a:ext cx="4599400" cy="5668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2F521-B77B-336C-36BB-7D8AE1035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0" y="2525506"/>
            <a:ext cx="6541780" cy="3250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C0FB8-668F-90AB-DBDF-E0EFDD2535D2}"/>
              </a:ext>
            </a:extLst>
          </p:cNvPr>
          <p:cNvSpPr txBox="1"/>
          <p:nvPr/>
        </p:nvSpPr>
        <p:spPr>
          <a:xfrm>
            <a:off x="7097846" y="6227387"/>
            <a:ext cx="428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Archives </a:t>
            </a:r>
            <a:r>
              <a:rPr lang="en-GB" sz="1400" err="1"/>
              <a:t>parlementaires</a:t>
            </a:r>
            <a:r>
              <a:rPr lang="en-GB" sz="1400"/>
              <a:t> de la </a:t>
            </a:r>
            <a:r>
              <a:rPr lang="en-GB" sz="1400" err="1"/>
              <a:t>révolution</a:t>
            </a:r>
            <a:r>
              <a:rPr lang="en-GB" sz="1400"/>
              <a:t> française, 1875</a:t>
            </a:r>
          </a:p>
          <a:p>
            <a:r>
              <a:rPr lang="en-GB" sz="1400" err="1"/>
              <a:t>Bibliothèque</a:t>
            </a:r>
            <a:r>
              <a:rPr lang="en-GB" sz="1400"/>
              <a:t> </a:t>
            </a:r>
            <a:r>
              <a:rPr lang="en-GB" sz="1400" err="1"/>
              <a:t>Interuniversitaire</a:t>
            </a:r>
            <a:r>
              <a:rPr lang="en-GB" sz="1400"/>
              <a:t> de la Sorbonne, Paris</a:t>
            </a:r>
          </a:p>
        </p:txBody>
      </p:sp>
    </p:spTree>
    <p:extLst>
      <p:ext uri="{BB962C8B-B14F-4D97-AF65-F5344CB8AC3E}">
        <p14:creationId xmlns:p14="http://schemas.microsoft.com/office/powerpoint/2010/main" val="332492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963FFB61-99C3-104F-B8D6-E4A026027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 err="1">
                <a:solidFill>
                  <a:srgbClr val="E16F55"/>
                </a:solidFill>
              </a:rPr>
              <a:t>Limites</a:t>
            </a:r>
            <a:r>
              <a:rPr lang="en-GB" sz="4000">
                <a:solidFill>
                  <a:srgbClr val="E16F55"/>
                </a:solidFill>
              </a:rPr>
              <a:t> de </a:t>
            </a:r>
            <a:r>
              <a:rPr lang="en-GB" sz="4000" err="1">
                <a:solidFill>
                  <a:srgbClr val="E16F55"/>
                </a:solidFill>
              </a:rPr>
              <a:t>l’OCR</a:t>
            </a:r>
            <a:endParaRPr lang="en-GB" sz="4000" i="1">
              <a:solidFill>
                <a:srgbClr val="E16F5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32065B-ACCF-1A4B-AA57-74FC0CA203A1}"/>
              </a:ext>
            </a:extLst>
          </p:cNvPr>
          <p:cNvSpPr txBox="1"/>
          <p:nvPr/>
        </p:nvSpPr>
        <p:spPr>
          <a:xfrm>
            <a:off x="157589" y="1848426"/>
            <a:ext cx="461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rgbClr val="002060"/>
                </a:solidFill>
              </a:rPr>
              <a:t>Documents manuscrits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A5127-F5F6-7ACF-6AB5-48D199CB57C7}"/>
              </a:ext>
            </a:extLst>
          </p:cNvPr>
          <p:cNvSpPr txBox="1"/>
          <p:nvPr/>
        </p:nvSpPr>
        <p:spPr>
          <a:xfrm>
            <a:off x="7097846" y="6227387"/>
            <a:ext cx="2871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Fichier</a:t>
            </a:r>
            <a:r>
              <a:rPr lang="en-GB" sz="1400"/>
              <a:t> matières</a:t>
            </a:r>
          </a:p>
          <a:p>
            <a:r>
              <a:rPr lang="en-GB" sz="1400" err="1"/>
              <a:t>Bibliothèque</a:t>
            </a:r>
            <a:r>
              <a:rPr lang="en-GB" sz="1400"/>
              <a:t> Sainte-Geneviève, Paris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DC7F3-3E95-C535-91CC-A9F67EED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207" y="2068313"/>
            <a:ext cx="4967556" cy="2985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766DF-1411-05A7-D386-7FA07839E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5" y="2721449"/>
            <a:ext cx="5647425" cy="25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107E80-1340-924A-9387-34A89157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369003"/>
            <a:ext cx="10863649" cy="1325563"/>
          </a:xfrm>
        </p:spPr>
        <p:txBody>
          <a:bodyPr>
            <a:normAutofit/>
          </a:bodyPr>
          <a:lstStyle/>
          <a:p>
            <a:r>
              <a:rPr lang="en-GB" sz="4000" err="1">
                <a:solidFill>
                  <a:srgbClr val="E16F55"/>
                </a:solidFill>
              </a:rPr>
              <a:t>Dépasser</a:t>
            </a:r>
            <a:r>
              <a:rPr lang="en-GB" sz="4000">
                <a:solidFill>
                  <a:srgbClr val="E16F55"/>
                </a:solidFill>
              </a:rPr>
              <a:t> la reconnaissance de </a:t>
            </a:r>
            <a:r>
              <a:rPr lang="en-GB" sz="4000" err="1">
                <a:solidFill>
                  <a:srgbClr val="E16F55"/>
                </a:solidFill>
              </a:rPr>
              <a:t>caractères</a:t>
            </a:r>
            <a:endParaRPr lang="en-GB" sz="4000" i="1">
              <a:solidFill>
                <a:srgbClr val="E16F55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0EE054-D782-EF42-A524-0491EB4A4D44}"/>
              </a:ext>
            </a:extLst>
          </p:cNvPr>
          <p:cNvGrpSpPr/>
          <p:nvPr/>
        </p:nvGrpSpPr>
        <p:grpSpPr>
          <a:xfrm>
            <a:off x="5861940" y="1694566"/>
            <a:ext cx="6267868" cy="4897081"/>
            <a:chOff x="5861940" y="1694566"/>
            <a:chExt cx="6267868" cy="489708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3854BA-AE6A-15EB-E3FB-E1F72823AA9A}"/>
                </a:ext>
              </a:extLst>
            </p:cNvPr>
            <p:cNvSpPr txBox="1"/>
            <p:nvPr/>
          </p:nvSpPr>
          <p:spPr>
            <a:xfrm>
              <a:off x="7962248" y="6129982"/>
              <a:ext cx="25201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err="1">
                  <a:solidFill>
                    <a:srgbClr val="002060"/>
                  </a:solidFill>
                </a:rPr>
                <a:t>Paradoxe</a:t>
              </a:r>
              <a:r>
                <a:rPr lang="en-GB" sz="2400" b="1">
                  <a:solidFill>
                    <a:srgbClr val="002060"/>
                  </a:solidFill>
                </a:rPr>
                <a:t> de Sayre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BC3D61-A507-60A2-0154-67D331C99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9896" y="3003797"/>
              <a:ext cx="4927299" cy="123010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9FC914-2C93-62D8-7856-2CC17B2456EB}"/>
                </a:ext>
              </a:extLst>
            </p:cNvPr>
            <p:cNvSpPr txBox="1"/>
            <p:nvPr/>
          </p:nvSpPr>
          <p:spPr>
            <a:xfrm>
              <a:off x="6729897" y="4402831"/>
              <a:ext cx="4927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002060"/>
                  </a:solidFill>
                </a:rPr>
                <a:t>Pour identifier les </a:t>
              </a:r>
              <a:r>
                <a:rPr lang="en-GB" sz="2400" err="1">
                  <a:solidFill>
                    <a:srgbClr val="002060"/>
                  </a:solidFill>
                </a:rPr>
                <a:t>lettres</a:t>
              </a:r>
              <a:r>
                <a:rPr lang="en-GB" sz="2400">
                  <a:solidFill>
                    <a:srgbClr val="002060"/>
                  </a:solidFill>
                </a:rPr>
                <a:t>, il faut les </a:t>
              </a:r>
              <a:r>
                <a:rPr lang="en-GB" sz="2400" i="1" err="1">
                  <a:solidFill>
                    <a:srgbClr val="002060"/>
                  </a:solidFill>
                </a:rPr>
                <a:t>segmenter</a:t>
              </a:r>
              <a:r>
                <a:rPr lang="en-GB" sz="2400">
                  <a:solidFill>
                    <a:srgbClr val="002060"/>
                  </a:solidFill>
                </a:rPr>
                <a:t>.</a:t>
              </a:r>
            </a:p>
            <a:p>
              <a:pPr algn="ctr"/>
              <a:r>
                <a:rPr lang="en-GB" sz="2400">
                  <a:solidFill>
                    <a:srgbClr val="002060"/>
                  </a:solidFill>
                </a:rPr>
                <a:t>Pour </a:t>
              </a:r>
              <a:r>
                <a:rPr lang="en-GB" sz="2400" err="1">
                  <a:solidFill>
                    <a:srgbClr val="002060"/>
                  </a:solidFill>
                </a:rPr>
                <a:t>segmenter</a:t>
              </a:r>
              <a:r>
                <a:rPr lang="en-GB" sz="2400">
                  <a:solidFill>
                    <a:srgbClr val="002060"/>
                  </a:solidFill>
                </a:rPr>
                <a:t> les </a:t>
              </a:r>
              <a:r>
                <a:rPr lang="en-GB" sz="2400" err="1">
                  <a:solidFill>
                    <a:srgbClr val="002060"/>
                  </a:solidFill>
                </a:rPr>
                <a:t>lettres</a:t>
              </a:r>
              <a:r>
                <a:rPr lang="en-GB" sz="2400">
                  <a:solidFill>
                    <a:srgbClr val="002060"/>
                  </a:solidFill>
                </a:rPr>
                <a:t>, il faut les </a:t>
              </a:r>
              <a:r>
                <a:rPr lang="en-GB" sz="2400" i="1">
                  <a:solidFill>
                    <a:srgbClr val="002060"/>
                  </a:solidFill>
                </a:rPr>
                <a:t>identifier</a:t>
              </a:r>
              <a:r>
                <a:rPr lang="en-GB" sz="240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0CAE00-7307-5511-49A0-27A71197BAA1}"/>
                </a:ext>
              </a:extLst>
            </p:cNvPr>
            <p:cNvSpPr txBox="1"/>
            <p:nvPr/>
          </p:nvSpPr>
          <p:spPr>
            <a:xfrm>
              <a:off x="5861940" y="1694566"/>
              <a:ext cx="6267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>
                  <a:solidFill>
                    <a:srgbClr val="002060"/>
                  </a:solidFill>
                </a:rPr>
                <a:t>HTR</a:t>
              </a:r>
              <a:r>
                <a:rPr lang="fr-FR" sz="4000">
                  <a:solidFill>
                    <a:srgbClr val="002060"/>
                  </a:solidFill>
                </a:rPr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0F6851-E760-F86D-14E3-FCD3A2EDE23C}"/>
              </a:ext>
            </a:extLst>
          </p:cNvPr>
          <p:cNvGrpSpPr/>
          <p:nvPr/>
        </p:nvGrpSpPr>
        <p:grpSpPr>
          <a:xfrm>
            <a:off x="547339" y="1742918"/>
            <a:ext cx="6267868" cy="5030912"/>
            <a:chOff x="547339" y="1742918"/>
            <a:chExt cx="6267868" cy="50309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EFC4E2-3BEC-F6FD-7885-1185A6EB4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143" y="2674830"/>
              <a:ext cx="4506305" cy="5058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2B330E-20BD-7659-F506-59D2337B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911" y="4211195"/>
              <a:ext cx="309389" cy="3832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E1F8BA-FA9D-D767-512A-C28D19796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9827" y="4211195"/>
              <a:ext cx="309389" cy="3832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FC47CE-55D3-2DC0-78FA-EFDEAB3F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0743" y="4211195"/>
              <a:ext cx="309389" cy="3832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243B0E-53FF-162E-4D66-08F4F46B9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9827" y="4690200"/>
              <a:ext cx="309389" cy="3832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9FEDA9-5DBC-9217-27B9-55F570AAC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9999" y="4211195"/>
              <a:ext cx="309389" cy="3832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9ADC5E-B886-8C02-9C4E-C2751B080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95297" y="4211195"/>
              <a:ext cx="309389" cy="3832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511B92-44D1-40A5-0E36-E4B8F945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00595" y="4211195"/>
              <a:ext cx="309389" cy="3832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9655D5-CD69-5932-4DC4-117A3E97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468193" y="4211195"/>
              <a:ext cx="234755" cy="3832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2F5401-3520-86A0-AA54-3EF98B5F2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9880" y="4211195"/>
              <a:ext cx="311409" cy="3832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CF075C-1E8E-1160-033E-4F6C9B00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80743" y="4705930"/>
              <a:ext cx="311409" cy="38327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6A6942-B5D7-412D-A2F7-36E493C0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19827" y="5169205"/>
              <a:ext cx="309389" cy="3807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F36AA2-77EF-21DF-C9E8-05BED798B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60416" y="4690199"/>
              <a:ext cx="201218" cy="3832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909026-E530-FD12-DB69-5819017F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88859" y="4211196"/>
              <a:ext cx="273081" cy="383272"/>
            </a:xfrm>
            <a:prstGeom prst="rect">
              <a:avLst/>
            </a:prstGeom>
          </p:spPr>
        </p:pic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347732AE-3536-5EF5-8F68-E6D99356882D}"/>
                </a:ext>
              </a:extLst>
            </p:cNvPr>
            <p:cNvSpPr/>
            <p:nvPr/>
          </p:nvSpPr>
          <p:spPr>
            <a:xfrm>
              <a:off x="3167772" y="3420063"/>
              <a:ext cx="321276" cy="5662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5AF483-6E74-7B1D-E0CA-7E3546E2A727}"/>
                </a:ext>
              </a:extLst>
            </p:cNvPr>
            <p:cNvSpPr txBox="1"/>
            <p:nvPr/>
          </p:nvSpPr>
          <p:spPr>
            <a:xfrm>
              <a:off x="1309442" y="3361276"/>
              <a:ext cx="1542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err="1">
                  <a:solidFill>
                    <a:srgbClr val="002060"/>
                  </a:solidFill>
                </a:rPr>
                <a:t>Segmenter</a:t>
              </a:r>
              <a:endParaRPr lang="en-GB" sz="2400">
                <a:solidFill>
                  <a:srgbClr val="002060"/>
                </a:solidFill>
              </a:endParaRP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9B450C19-A946-16C4-E192-88BD7245E2E6}"/>
                </a:ext>
              </a:extLst>
            </p:cNvPr>
            <p:cNvSpPr/>
            <p:nvPr/>
          </p:nvSpPr>
          <p:spPr>
            <a:xfrm>
              <a:off x="3167772" y="5351072"/>
              <a:ext cx="321276" cy="5662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C1806C-4BF7-01CC-2C4D-3530CCF3CFF7}"/>
                </a:ext>
              </a:extLst>
            </p:cNvPr>
            <p:cNvSpPr txBox="1"/>
            <p:nvPr/>
          </p:nvSpPr>
          <p:spPr>
            <a:xfrm>
              <a:off x="3691852" y="5403368"/>
              <a:ext cx="1335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rgbClr val="002060"/>
                  </a:solidFill>
                </a:rPr>
                <a:t>Identifier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6DF65B-E6AE-7403-A0BA-6674FBB347D2}"/>
                </a:ext>
              </a:extLst>
            </p:cNvPr>
            <p:cNvSpPr txBox="1"/>
            <p:nvPr/>
          </p:nvSpPr>
          <p:spPr>
            <a:xfrm>
              <a:off x="1095321" y="6065944"/>
              <a:ext cx="4493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solidFill>
                    <a:srgbClr val="00206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ETAT NOMINATIF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B7B605-728E-93AF-B670-81AF5105ED96}"/>
                </a:ext>
              </a:extLst>
            </p:cNvPr>
            <p:cNvSpPr txBox="1"/>
            <p:nvPr/>
          </p:nvSpPr>
          <p:spPr>
            <a:xfrm>
              <a:off x="547339" y="1742918"/>
              <a:ext cx="6267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rgbClr val="002060"/>
                  </a:solidFill>
                </a:rPr>
                <a:t>OCR</a:t>
              </a:r>
              <a:r>
                <a:rPr lang="fr-FR" sz="4000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3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351669-C255-5248-B322-B0336E79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5" y="108450"/>
            <a:ext cx="10863649" cy="1325563"/>
          </a:xfrm>
        </p:spPr>
        <p:txBody>
          <a:bodyPr/>
          <a:lstStyle/>
          <a:p>
            <a:r>
              <a:rPr lang="en-GB">
                <a:solidFill>
                  <a:srgbClr val="E16F55"/>
                </a:solidFill>
              </a:rPr>
              <a:t>Une </a:t>
            </a:r>
            <a:r>
              <a:rPr lang="en-GB" err="1">
                <a:solidFill>
                  <a:srgbClr val="E16F55"/>
                </a:solidFill>
              </a:rPr>
              <a:t>brève</a:t>
            </a:r>
            <a:r>
              <a:rPr lang="en-GB">
                <a:solidFill>
                  <a:srgbClr val="E16F55"/>
                </a:solidFill>
              </a:rPr>
              <a:t> </a:t>
            </a:r>
            <a:r>
              <a:rPr lang="en-GB" err="1">
                <a:solidFill>
                  <a:srgbClr val="E16F55"/>
                </a:solidFill>
              </a:rPr>
              <a:t>histoire</a:t>
            </a:r>
            <a:r>
              <a:rPr lang="en-GB">
                <a:solidFill>
                  <a:srgbClr val="E16F55"/>
                </a:solidFill>
              </a:rPr>
              <a:t> de </a:t>
            </a:r>
            <a:r>
              <a:rPr lang="en-GB" err="1">
                <a:solidFill>
                  <a:srgbClr val="E16F55"/>
                </a:solidFill>
              </a:rPr>
              <a:t>l’HTR</a:t>
            </a:r>
            <a:endParaRPr lang="en-GB">
              <a:solidFill>
                <a:srgbClr val="E16F5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3F6F5-A6D0-BB44-BD94-D411C14E3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45"/>
          <a:stretch/>
        </p:blipFill>
        <p:spPr>
          <a:xfrm>
            <a:off x="1092200" y="3352800"/>
            <a:ext cx="10007600" cy="2672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2B226-4255-BC4A-B1F6-5044976733F5}"/>
              </a:ext>
            </a:extLst>
          </p:cNvPr>
          <p:cNvSpPr txBox="1"/>
          <p:nvPr/>
        </p:nvSpPr>
        <p:spPr>
          <a:xfrm>
            <a:off x="1092200" y="1562409"/>
            <a:ext cx="79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2060"/>
                </a:solidFill>
              </a:rPr>
              <a:t>1970 -1990 : les </a:t>
            </a:r>
            <a:r>
              <a:rPr lang="en-GB" sz="3200" err="1">
                <a:solidFill>
                  <a:srgbClr val="002060"/>
                </a:solidFill>
              </a:rPr>
              <a:t>approches</a:t>
            </a:r>
            <a:r>
              <a:rPr lang="en-GB" sz="3200">
                <a:solidFill>
                  <a:srgbClr val="002060"/>
                </a:solidFill>
              </a:rPr>
              <a:t> </a:t>
            </a:r>
            <a:r>
              <a:rPr lang="en-GB" sz="3200" err="1">
                <a:solidFill>
                  <a:srgbClr val="002060"/>
                </a:solidFill>
              </a:rPr>
              <a:t>analytiques</a:t>
            </a:r>
            <a:endParaRPr lang="en-GB" sz="320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FA686-632D-B94F-9122-3FDF6CD1369E}"/>
              </a:ext>
            </a:extLst>
          </p:cNvPr>
          <p:cNvSpPr txBox="1"/>
          <p:nvPr/>
        </p:nvSpPr>
        <p:spPr>
          <a:xfrm>
            <a:off x="1207080" y="2598003"/>
            <a:ext cx="1064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err="1">
                <a:solidFill>
                  <a:srgbClr val="002060"/>
                </a:solidFill>
              </a:rPr>
              <a:t>Segmenter</a:t>
            </a:r>
            <a:r>
              <a:rPr lang="en-GB" sz="2400">
                <a:solidFill>
                  <a:srgbClr val="002060"/>
                </a:solidFill>
              </a:rPr>
              <a:t> (</a:t>
            </a:r>
            <a:r>
              <a:rPr lang="en-GB" sz="2400" err="1">
                <a:solidFill>
                  <a:srgbClr val="002060"/>
                </a:solidFill>
              </a:rPr>
              <a:t>explicite</a:t>
            </a:r>
            <a:r>
              <a:rPr lang="en-GB" sz="2400">
                <a:solidFill>
                  <a:srgbClr val="002060"/>
                </a:solidFill>
              </a:rPr>
              <a:t>)			</a:t>
            </a:r>
            <a:r>
              <a:rPr lang="en-GB" sz="2400" err="1">
                <a:solidFill>
                  <a:srgbClr val="002060"/>
                </a:solidFill>
              </a:rPr>
              <a:t>Mesurer</a:t>
            </a:r>
            <a:r>
              <a:rPr lang="en-GB" sz="2400">
                <a:solidFill>
                  <a:srgbClr val="002060"/>
                </a:solidFill>
              </a:rPr>
              <a:t>		Classifier/</a:t>
            </a:r>
            <a:r>
              <a:rPr lang="en-GB" sz="2400" err="1">
                <a:solidFill>
                  <a:srgbClr val="002060"/>
                </a:solidFill>
              </a:rPr>
              <a:t>regrouper</a:t>
            </a:r>
            <a:endParaRPr lang="en-GB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7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6467</TotalTime>
  <Words>999</Words>
  <Application>Microsoft Macintosh PowerPoint</Application>
  <PresentationFormat>Widescreen</PresentationFormat>
  <Paragraphs>248</Paragraphs>
  <Slides>39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Lato</vt:lpstr>
      <vt:lpstr>Times New Roman</vt:lpstr>
      <vt:lpstr>Wingdings</vt:lpstr>
      <vt:lpstr>Office Theme</vt:lpstr>
      <vt:lpstr>PowerPoint Presentation</vt:lpstr>
      <vt:lpstr>Reconnaissance d’écriture :  un défi pour l’IA</vt:lpstr>
      <vt:lpstr>Reconnaissance d’écriture ?</vt:lpstr>
      <vt:lpstr>Derrière les sigles </vt:lpstr>
      <vt:lpstr>Cas d’usage de l’OCR</vt:lpstr>
      <vt:lpstr>Limites de l’OCR</vt:lpstr>
      <vt:lpstr>Limites de l’OCR</vt:lpstr>
      <vt:lpstr>Dépasser la reconnaissance de caractères</vt:lpstr>
      <vt:lpstr>Une brève histoire de l’HTR</vt:lpstr>
      <vt:lpstr>Une brève histoire de l’HTR</vt:lpstr>
      <vt:lpstr>HTR: modèles</vt:lpstr>
      <vt:lpstr>HTR: modèles</vt:lpstr>
      <vt:lpstr>HTR: modèles</vt:lpstr>
      <vt:lpstr>Une brève histoire de l’HTR</vt:lpstr>
      <vt:lpstr>Architecture prédicteur-décodeur</vt:lpstr>
      <vt:lpstr>Architecture encodeur-décodeur</vt:lpstr>
      <vt:lpstr>Une brève histoire de l’HTR</vt:lpstr>
      <vt:lpstr>Cas d’usage: transcription pour la recherche plein-texte</vt:lpstr>
      <vt:lpstr>Cas d’usage: transcription pour l’extraction d’informations</vt:lpstr>
      <vt:lpstr>Cas d’usage: transcription pour l’extraction d’informations structurées</vt:lpstr>
      <vt:lpstr>Cas d’usage : transcription pour l’extraction d’informations très structurées</vt:lpstr>
      <vt:lpstr>Le projet Socface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Reconnaissance automatique des listes nominatives de recensement</dc:title>
  <dc:creator>Christopher Kermorvant</dc:creator>
  <cp:lastModifiedBy>Christopher Kermorvant</cp:lastModifiedBy>
  <cp:revision>176</cp:revision>
  <dcterms:created xsi:type="dcterms:W3CDTF">2021-03-22T13:50:51Z</dcterms:created>
  <dcterms:modified xsi:type="dcterms:W3CDTF">2023-03-29T10:43:35Z</dcterms:modified>
</cp:coreProperties>
</file>